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4" d="100"/>
          <a:sy n="44" d="100"/>
        </p:scale>
        <p:origin x="72"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3253990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059AB53-EB04-4A93-9EC7-8E1F030ACB80}" type="datetimeFigureOut">
              <a:rPr lang="ru-RU" smtClean="0"/>
              <a:t>21.10.2021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2061476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4155073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50036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18660848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1039406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782849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13161008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782247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2284046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2152466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059AB53-EB04-4A93-9EC7-8E1F030ACB80}" type="datetimeFigureOut">
              <a:rPr lang="ru-RU" smtClean="0"/>
              <a:t>21.10.2021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3594200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059AB53-EB04-4A93-9EC7-8E1F030ACB80}" type="datetimeFigureOut">
              <a:rPr lang="ru-RU" smtClean="0"/>
              <a:t>21.10.2021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1453167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265774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427723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3059AB53-EB04-4A93-9EC7-8E1F030ACB80}" type="datetimeFigureOut">
              <a:rPr lang="ru-RU" smtClean="0"/>
              <a:t>21.10.2021</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843976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059AB53-EB04-4A93-9EC7-8E1F030ACB80}" type="datetimeFigureOut">
              <a:rPr lang="ru-RU" smtClean="0"/>
              <a:t>21.10.2021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50BE5EA-5AE2-4013-BB3F-467C0FE8E771}" type="slidenum">
              <a:rPr lang="ru-RU" smtClean="0"/>
              <a:t>‹#›</a:t>
            </a:fld>
            <a:endParaRPr lang="ru-RU"/>
          </a:p>
        </p:txBody>
      </p:sp>
    </p:spTree>
    <p:extLst>
      <p:ext uri="{BB962C8B-B14F-4D97-AF65-F5344CB8AC3E}">
        <p14:creationId xmlns:p14="http://schemas.microsoft.com/office/powerpoint/2010/main" val="4273205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059AB53-EB04-4A93-9EC7-8E1F030ACB80}" type="datetimeFigureOut">
              <a:rPr lang="ru-RU" smtClean="0"/>
              <a:t>21.10.2021</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50BE5EA-5AE2-4013-BB3F-467C0FE8E771}" type="slidenum">
              <a:rPr lang="ru-RU" smtClean="0"/>
              <a:t>‹#›</a:t>
            </a:fld>
            <a:endParaRPr lang="ru-RU"/>
          </a:p>
        </p:txBody>
      </p:sp>
    </p:spTree>
    <p:extLst>
      <p:ext uri="{BB962C8B-B14F-4D97-AF65-F5344CB8AC3E}">
        <p14:creationId xmlns:p14="http://schemas.microsoft.com/office/powerpoint/2010/main" val="560363356"/>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F42E62-A1A0-4D89-BCBF-1A738319932B}"/>
              </a:ext>
            </a:extLst>
          </p:cNvPr>
          <p:cNvSpPr>
            <a:spLocks noGrp="1"/>
          </p:cNvSpPr>
          <p:nvPr>
            <p:ph type="ctrTitle"/>
          </p:nvPr>
        </p:nvSpPr>
        <p:spPr>
          <a:xfrm>
            <a:off x="0" y="0"/>
            <a:ext cx="12192000" cy="6858000"/>
          </a:xfrm>
        </p:spPr>
        <p:txBody>
          <a:bodyPr anchor="ctr"/>
          <a:lstStyle/>
          <a:p>
            <a:pPr indent="265113"/>
            <a:r>
              <a:rPr lang="ru-RU" sz="4000" b="1" i="1" u="sng" dirty="0">
                <a:effectLst>
                  <a:outerShdw blurRad="38100" dist="38100" dir="2700000" algn="tl">
                    <a:srgbClr val="000000">
                      <a:alpha val="43137"/>
                    </a:srgbClr>
                  </a:outerShdw>
                </a:effectLst>
              </a:rPr>
              <a:t>Дискретное (цифровое) представление текстовой, графической, звуковой и видеоинформации.</a:t>
            </a:r>
          </a:p>
        </p:txBody>
      </p:sp>
    </p:spTree>
    <p:extLst>
      <p:ext uri="{BB962C8B-B14F-4D97-AF65-F5344CB8AC3E}">
        <p14:creationId xmlns:p14="http://schemas.microsoft.com/office/powerpoint/2010/main" val="393232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CEB8B5-1254-4EEB-BDA7-C7A95219FE4A}"/>
              </a:ext>
            </a:extLst>
          </p:cNvPr>
          <p:cNvSpPr>
            <a:spLocks noGrp="1"/>
          </p:cNvSpPr>
          <p:nvPr>
            <p:ph type="title"/>
          </p:nvPr>
        </p:nvSpPr>
        <p:spPr>
          <a:xfrm>
            <a:off x="-1" y="457200"/>
            <a:ext cx="10433305" cy="722376"/>
          </a:xfrm>
        </p:spPr>
        <p:txBody>
          <a:bodyPr/>
          <a:lstStyle/>
          <a:p>
            <a:pPr algn="ctr"/>
            <a:r>
              <a:rPr lang="ru-RU" sz="4000" b="1" i="1" dirty="0"/>
              <a:t>Кодирование векторных изображений</a:t>
            </a:r>
            <a:br>
              <a:rPr lang="ru-RU" dirty="0"/>
            </a:br>
            <a:endParaRPr lang="ru-RU" dirty="0"/>
          </a:p>
        </p:txBody>
      </p:sp>
      <p:sp>
        <p:nvSpPr>
          <p:cNvPr id="3" name="Объект 2">
            <a:extLst>
              <a:ext uri="{FF2B5EF4-FFF2-40B4-BE49-F238E27FC236}">
                <a16:creationId xmlns:a16="http://schemas.microsoft.com/office/drawing/2014/main" id="{F8EFE518-1553-4760-8614-68C232FDC0CC}"/>
              </a:ext>
            </a:extLst>
          </p:cNvPr>
          <p:cNvSpPr>
            <a:spLocks noGrp="1"/>
          </p:cNvSpPr>
          <p:nvPr>
            <p:ph idx="1"/>
          </p:nvPr>
        </p:nvSpPr>
        <p:spPr>
          <a:xfrm>
            <a:off x="0" y="722376"/>
            <a:ext cx="10433304" cy="6135624"/>
          </a:xfrm>
        </p:spPr>
        <p:txBody>
          <a:bodyPr anchor="ctr"/>
          <a:lstStyle/>
          <a:p>
            <a:pPr marL="0" indent="182563">
              <a:buNone/>
            </a:pPr>
            <a:r>
              <a:rPr lang="ru-RU" dirty="0"/>
              <a:t>Векторное изображение представляет собой совокупность графических примитивов (точка, отрезок, эллипс…). Каждый примитив описывается математическими формулами. Кодирование зависит от прикладной среды.</a:t>
            </a:r>
          </a:p>
          <a:p>
            <a:pPr marL="0" indent="182563">
              <a:buNone/>
            </a:pPr>
            <a:r>
              <a:rPr lang="ru-RU" dirty="0"/>
              <a:t>Достоинством векторной графики является то, что файлы, хранящие векторные графические изображения, имеют сравнительно небольшой объем.</a:t>
            </a:r>
          </a:p>
          <a:p>
            <a:pPr marL="0" indent="182563">
              <a:buNone/>
            </a:pPr>
            <a:r>
              <a:rPr lang="ru-RU" dirty="0"/>
              <a:t>Важно также, что векторные графические изображения могут быть увеличены или уменьшены без потери качества. </a:t>
            </a:r>
          </a:p>
          <a:p>
            <a:pPr marL="0" indent="182563"/>
            <a:endParaRPr lang="ru-RU" dirty="0"/>
          </a:p>
        </p:txBody>
      </p:sp>
    </p:spTree>
    <p:extLst>
      <p:ext uri="{BB962C8B-B14F-4D97-AF65-F5344CB8AC3E}">
        <p14:creationId xmlns:p14="http://schemas.microsoft.com/office/powerpoint/2010/main" val="3611582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CBB187-1FCC-4A26-BA29-F59408F7B4C1}"/>
              </a:ext>
            </a:extLst>
          </p:cNvPr>
          <p:cNvSpPr>
            <a:spLocks noGrp="1"/>
          </p:cNvSpPr>
          <p:nvPr>
            <p:ph type="title"/>
          </p:nvPr>
        </p:nvSpPr>
        <p:spPr>
          <a:xfrm>
            <a:off x="0" y="374904"/>
            <a:ext cx="10424159" cy="777240"/>
          </a:xfrm>
        </p:spPr>
        <p:txBody>
          <a:bodyPr/>
          <a:lstStyle/>
          <a:p>
            <a:r>
              <a:rPr lang="ru-RU" b="1" dirty="0"/>
              <a:t>Графические форматы файлов</a:t>
            </a:r>
            <a:br>
              <a:rPr lang="ru-RU" dirty="0"/>
            </a:br>
            <a:endParaRPr lang="ru-RU" dirty="0"/>
          </a:p>
        </p:txBody>
      </p:sp>
      <p:sp>
        <p:nvSpPr>
          <p:cNvPr id="3" name="Объект 2">
            <a:extLst>
              <a:ext uri="{FF2B5EF4-FFF2-40B4-BE49-F238E27FC236}">
                <a16:creationId xmlns:a16="http://schemas.microsoft.com/office/drawing/2014/main" id="{745B3F27-0043-4B4E-89AE-A34B093923FE}"/>
              </a:ext>
            </a:extLst>
          </p:cNvPr>
          <p:cNvSpPr>
            <a:spLocks noGrp="1"/>
          </p:cNvSpPr>
          <p:nvPr>
            <p:ph idx="1"/>
          </p:nvPr>
        </p:nvSpPr>
        <p:spPr>
          <a:xfrm>
            <a:off x="0" y="1152144"/>
            <a:ext cx="10424159" cy="5632704"/>
          </a:xfrm>
        </p:spPr>
        <p:txBody>
          <a:bodyPr anchor="ctr"/>
          <a:lstStyle/>
          <a:p>
            <a:pPr marL="0" indent="182563">
              <a:buNone/>
            </a:pPr>
            <a:r>
              <a:rPr lang="ru-RU" dirty="0"/>
              <a:t>Форматы графических файлов определяют способ хранения информации в файле (растровый или векторный), а также форму хранения информации (используемый алгоритм сжатия).</a:t>
            </a:r>
          </a:p>
          <a:p>
            <a:pPr marL="0" indent="182563">
              <a:buNone/>
            </a:pPr>
            <a:r>
              <a:rPr lang="ru-RU" dirty="0"/>
              <a:t>Наиболее популярные растровые форматы:</a:t>
            </a:r>
          </a:p>
          <a:p>
            <a:pPr marL="0" indent="182563"/>
            <a:r>
              <a:rPr lang="ru-RU" dirty="0"/>
              <a:t>BMP</a:t>
            </a:r>
          </a:p>
          <a:p>
            <a:pPr marL="0" indent="182563"/>
            <a:r>
              <a:rPr lang="ru-RU" dirty="0"/>
              <a:t>GIF</a:t>
            </a:r>
          </a:p>
          <a:p>
            <a:pPr marL="0" indent="182563"/>
            <a:r>
              <a:rPr lang="ru-RU" dirty="0"/>
              <a:t>JPEG</a:t>
            </a:r>
          </a:p>
          <a:p>
            <a:pPr marL="0" indent="182563"/>
            <a:r>
              <a:rPr lang="ru-RU" dirty="0"/>
              <a:t>TIFF</a:t>
            </a:r>
          </a:p>
          <a:p>
            <a:pPr marL="0" indent="182563"/>
            <a:r>
              <a:rPr lang="ru-RU" dirty="0"/>
              <a:t>PNG</a:t>
            </a:r>
          </a:p>
          <a:p>
            <a:endParaRPr lang="ru-RU" dirty="0"/>
          </a:p>
        </p:txBody>
      </p:sp>
    </p:spTree>
    <p:extLst>
      <p:ext uri="{BB962C8B-B14F-4D97-AF65-F5344CB8AC3E}">
        <p14:creationId xmlns:p14="http://schemas.microsoft.com/office/powerpoint/2010/main" val="795627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4202716-A9E4-437A-89E5-3781823762FC}"/>
              </a:ext>
            </a:extLst>
          </p:cNvPr>
          <p:cNvSpPr>
            <a:spLocks noGrp="1"/>
          </p:cNvSpPr>
          <p:nvPr>
            <p:ph idx="1"/>
          </p:nvPr>
        </p:nvSpPr>
        <p:spPr>
          <a:xfrm>
            <a:off x="0" y="0"/>
            <a:ext cx="10424160" cy="6858000"/>
          </a:xfrm>
        </p:spPr>
        <p:txBody>
          <a:bodyPr anchor="ctr"/>
          <a:lstStyle/>
          <a:p>
            <a:pPr marL="0" indent="182563">
              <a:buNone/>
            </a:pPr>
            <a:r>
              <a:rPr lang="ru-RU" b="1" u="sng" dirty="0" err="1">
                <a:effectLst>
                  <a:outerShdw blurRad="38100" dist="38100" dir="2700000" algn="tl">
                    <a:srgbClr val="000000">
                      <a:alpha val="43137"/>
                    </a:srgbClr>
                  </a:outerShdw>
                </a:effectLst>
              </a:rPr>
              <a:t>Bit</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MaP</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image</a:t>
            </a:r>
            <a:r>
              <a:rPr lang="ru-RU" b="1" u="sng" dirty="0">
                <a:effectLst>
                  <a:outerShdw blurRad="38100" dist="38100" dir="2700000" algn="tl">
                    <a:srgbClr val="000000">
                      <a:alpha val="43137"/>
                    </a:srgbClr>
                  </a:outerShdw>
                </a:effectLst>
              </a:rPr>
              <a:t> (BMP) </a:t>
            </a:r>
            <a:r>
              <a:rPr lang="ru-RU" dirty="0"/>
              <a:t>– универсальный формат растровых графических файлов, используется в операционной системе </a:t>
            </a:r>
            <a:r>
              <a:rPr lang="ru-RU" dirty="0" err="1"/>
              <a:t>Windows</a:t>
            </a:r>
            <a:r>
              <a:rPr lang="ru-RU" dirty="0"/>
              <a:t>. Этот формат поддерживается многими графическими редакторами, в том числе редактором </a:t>
            </a:r>
            <a:r>
              <a:rPr lang="ru-RU" dirty="0" err="1"/>
              <a:t>Paint</a:t>
            </a:r>
            <a:r>
              <a:rPr lang="ru-RU" dirty="0"/>
              <a:t>. Рекомендуется для хранения и обмена данными с другими приложениями.</a:t>
            </a:r>
          </a:p>
          <a:p>
            <a:pPr marL="0" indent="182563">
              <a:buNone/>
            </a:pPr>
            <a:r>
              <a:rPr lang="ru-RU" b="1" u="sng" dirty="0" err="1">
                <a:effectLst>
                  <a:outerShdw blurRad="38100" dist="38100" dir="2700000" algn="tl">
                    <a:srgbClr val="000000">
                      <a:alpha val="43137"/>
                    </a:srgbClr>
                  </a:outerShdw>
                </a:effectLst>
              </a:rPr>
              <a:t>Tagged</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Image</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File</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Format</a:t>
            </a:r>
            <a:r>
              <a:rPr lang="ru-RU" b="1" u="sng" dirty="0">
                <a:effectLst>
                  <a:outerShdw blurRad="38100" dist="38100" dir="2700000" algn="tl">
                    <a:srgbClr val="000000">
                      <a:alpha val="43137"/>
                    </a:srgbClr>
                  </a:outerShdw>
                </a:effectLst>
              </a:rPr>
              <a:t> (TIFF)</a:t>
            </a:r>
            <a:r>
              <a:rPr lang="ru-RU" dirty="0"/>
              <a:t> – формат растровых графических файлов, поддерживается всеми основными графическими редакторами и компьютерными платформами. Включает в себя алгоритм сжатия без потерь информации. Используется для обмена документами между различными программами. Рекомендуется для использования при работе с издательскими системами.</a:t>
            </a:r>
          </a:p>
          <a:p>
            <a:pPr marL="0" indent="182563">
              <a:buNone/>
            </a:pPr>
            <a:r>
              <a:rPr lang="ru-RU" b="1" u="sng" dirty="0" err="1">
                <a:effectLst>
                  <a:outerShdw blurRad="38100" dist="38100" dir="2700000" algn="tl">
                    <a:srgbClr val="000000">
                      <a:alpha val="43137"/>
                    </a:srgbClr>
                  </a:outerShdw>
                </a:effectLst>
              </a:rPr>
              <a:t>Graphics</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Interchange</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Format</a:t>
            </a:r>
            <a:r>
              <a:rPr lang="ru-RU" b="1" u="sng" dirty="0">
                <a:effectLst>
                  <a:outerShdw blurRad="38100" dist="38100" dir="2700000" algn="tl">
                    <a:srgbClr val="000000">
                      <a:alpha val="43137"/>
                    </a:srgbClr>
                  </a:outerShdw>
                </a:effectLst>
              </a:rPr>
              <a:t> (GIF) </a:t>
            </a:r>
            <a:r>
              <a:rPr lang="ru-RU" dirty="0"/>
              <a:t>– формат растровых графических файлов, поддерживается приложениями для различных операционных систем. Включает алгоритм сжатия без потерь информации, позволяющий уменьшить объем файла в несколько раз. Рекомендуется для хранения изображений, создаваемых программным путем (диаграмм, графиков и так далее) и рисунков (типа аппликации) с ограниченным количеством цветов (до 256). Используется для размещения графических изображений на </a:t>
            </a:r>
            <a:r>
              <a:rPr lang="ru-RU" dirty="0" err="1"/>
              <a:t>Web</a:t>
            </a:r>
            <a:r>
              <a:rPr lang="ru-RU" dirty="0"/>
              <a:t>-страницах в Интернете.</a:t>
            </a:r>
          </a:p>
        </p:txBody>
      </p:sp>
    </p:spTree>
    <p:extLst>
      <p:ext uri="{BB962C8B-B14F-4D97-AF65-F5344CB8AC3E}">
        <p14:creationId xmlns:p14="http://schemas.microsoft.com/office/powerpoint/2010/main" val="2568181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D54013B-B7C1-4CC2-9A45-361EA78D2A0A}"/>
              </a:ext>
            </a:extLst>
          </p:cNvPr>
          <p:cNvSpPr>
            <a:spLocks noGrp="1"/>
          </p:cNvSpPr>
          <p:nvPr>
            <p:ph idx="1"/>
          </p:nvPr>
        </p:nvSpPr>
        <p:spPr>
          <a:xfrm>
            <a:off x="0" y="0"/>
            <a:ext cx="10433304" cy="6858000"/>
          </a:xfrm>
        </p:spPr>
        <p:txBody>
          <a:bodyPr anchor="ctr"/>
          <a:lstStyle/>
          <a:p>
            <a:pPr marL="0" indent="182563">
              <a:buNone/>
            </a:pPr>
            <a:r>
              <a:rPr lang="ru-RU" b="1" u="sng" dirty="0" err="1">
                <a:effectLst>
                  <a:outerShdw blurRad="38100" dist="38100" dir="2700000" algn="tl">
                    <a:srgbClr val="000000">
                      <a:alpha val="43137"/>
                    </a:srgbClr>
                  </a:outerShdw>
                </a:effectLst>
              </a:rPr>
              <a:t>Portable</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Network</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Graphic</a:t>
            </a:r>
            <a:r>
              <a:rPr lang="ru-RU" b="1" u="sng" dirty="0">
                <a:effectLst>
                  <a:outerShdw blurRad="38100" dist="38100" dir="2700000" algn="tl">
                    <a:srgbClr val="000000">
                      <a:alpha val="43137"/>
                    </a:srgbClr>
                  </a:outerShdw>
                </a:effectLst>
              </a:rPr>
              <a:t> (PNG) </a:t>
            </a:r>
            <a:r>
              <a:rPr lang="ru-RU" dirty="0"/>
              <a:t>– формат растровых графических файлов, аналогичный формату GIF. Рекомендуется для размещения графических изображений на </a:t>
            </a:r>
            <a:r>
              <a:rPr lang="ru-RU" dirty="0" err="1"/>
              <a:t>Web</a:t>
            </a:r>
            <a:r>
              <a:rPr lang="ru-RU" dirty="0"/>
              <a:t>-страницах в Интернете.</a:t>
            </a:r>
          </a:p>
          <a:p>
            <a:pPr marL="0" indent="182563">
              <a:buNone/>
            </a:pPr>
            <a:r>
              <a:rPr lang="ru-RU" b="1" u="sng" dirty="0" err="1">
                <a:effectLst>
                  <a:outerShdw blurRad="38100" dist="38100" dir="2700000" algn="tl">
                    <a:srgbClr val="000000">
                      <a:alpha val="43137"/>
                    </a:srgbClr>
                  </a:outerShdw>
                </a:effectLst>
              </a:rPr>
              <a:t>Joint</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Photographic</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Expert</a:t>
            </a:r>
            <a:r>
              <a:rPr lang="ru-RU" b="1" u="sng" dirty="0">
                <a:effectLst>
                  <a:outerShdw blurRad="38100" dist="38100" dir="2700000" algn="tl">
                    <a:srgbClr val="000000">
                      <a:alpha val="43137"/>
                    </a:srgbClr>
                  </a:outerShdw>
                </a:effectLst>
              </a:rPr>
              <a:t> </a:t>
            </a:r>
            <a:r>
              <a:rPr lang="ru-RU" b="1" u="sng" dirty="0" err="1">
                <a:effectLst>
                  <a:outerShdw blurRad="38100" dist="38100" dir="2700000" algn="tl">
                    <a:srgbClr val="000000">
                      <a:alpha val="43137"/>
                    </a:srgbClr>
                  </a:outerShdw>
                </a:effectLst>
              </a:rPr>
              <a:t>Group</a:t>
            </a:r>
            <a:r>
              <a:rPr lang="ru-RU" b="1" u="sng" dirty="0">
                <a:effectLst>
                  <a:outerShdw blurRad="38100" dist="38100" dir="2700000" algn="tl">
                    <a:srgbClr val="000000">
                      <a:alpha val="43137"/>
                    </a:srgbClr>
                  </a:outerShdw>
                </a:effectLst>
              </a:rPr>
              <a:t> (JPEG) </a:t>
            </a:r>
            <a:r>
              <a:rPr lang="ru-RU" dirty="0"/>
              <a:t>– формат растровых графических файлов, который реализует эффективный алгоритм сжатия (метод JPEG) для отсканированных фотографий и иллюстраций. Алгоритм сжатия позволяет уменьшить объем файла в десятки раз, однако приводит к необратимой потере части информации. Поддерживается приложениями для различных операционных систем. Используется для размещения графических изображений на </a:t>
            </a:r>
            <a:r>
              <a:rPr lang="ru-RU" dirty="0" err="1"/>
              <a:t>Web</a:t>
            </a:r>
            <a:r>
              <a:rPr lang="ru-RU" dirty="0"/>
              <a:t>-страницах в Интернете.</a:t>
            </a:r>
          </a:p>
          <a:p>
            <a:endParaRPr lang="ru-RU" dirty="0"/>
          </a:p>
        </p:txBody>
      </p:sp>
    </p:spTree>
    <p:extLst>
      <p:ext uri="{BB962C8B-B14F-4D97-AF65-F5344CB8AC3E}">
        <p14:creationId xmlns:p14="http://schemas.microsoft.com/office/powerpoint/2010/main" val="1223387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E8A6BD-5E3C-49D0-98E6-390B0D9CA260}"/>
              </a:ext>
            </a:extLst>
          </p:cNvPr>
          <p:cNvSpPr>
            <a:spLocks noGrp="1"/>
          </p:cNvSpPr>
          <p:nvPr>
            <p:ph type="title"/>
          </p:nvPr>
        </p:nvSpPr>
        <p:spPr>
          <a:xfrm>
            <a:off x="0" y="320040"/>
            <a:ext cx="10433303" cy="804672"/>
          </a:xfrm>
        </p:spPr>
        <p:txBody>
          <a:bodyPr/>
          <a:lstStyle/>
          <a:p>
            <a:r>
              <a:rPr lang="ru-RU" b="1" i="1" u="sng" dirty="0">
                <a:effectLst>
                  <a:outerShdw blurRad="38100" dist="38100" dir="2700000" algn="tl">
                    <a:srgbClr val="000000">
                      <a:alpha val="43137"/>
                    </a:srgbClr>
                  </a:outerShdw>
                </a:effectLst>
              </a:rPr>
              <a:t>Двоичное кодирование звука</a:t>
            </a:r>
          </a:p>
        </p:txBody>
      </p:sp>
      <p:sp>
        <p:nvSpPr>
          <p:cNvPr id="3" name="Объект 2">
            <a:extLst>
              <a:ext uri="{FF2B5EF4-FFF2-40B4-BE49-F238E27FC236}">
                <a16:creationId xmlns:a16="http://schemas.microsoft.com/office/drawing/2014/main" id="{F6792368-107D-42D4-9EE3-6D9C1B48065C}"/>
              </a:ext>
            </a:extLst>
          </p:cNvPr>
          <p:cNvSpPr>
            <a:spLocks noGrp="1"/>
          </p:cNvSpPr>
          <p:nvPr>
            <p:ph idx="1"/>
          </p:nvPr>
        </p:nvSpPr>
        <p:spPr>
          <a:xfrm>
            <a:off x="0" y="1124712"/>
            <a:ext cx="12192000" cy="5733288"/>
          </a:xfrm>
        </p:spPr>
        <p:txBody>
          <a:bodyPr anchor="ctr">
            <a:normAutofit/>
          </a:bodyPr>
          <a:lstStyle/>
          <a:p>
            <a:pPr marL="0" indent="182563">
              <a:buNone/>
            </a:pPr>
            <a:r>
              <a:rPr lang="ru-RU" dirty="0"/>
              <a:t>Использование компьютера для обработки звука началось позднее, нежели чисел, текстов и графики. </a:t>
            </a:r>
          </a:p>
          <a:p>
            <a:pPr marL="0" indent="182563">
              <a:buNone/>
            </a:pPr>
            <a:r>
              <a:rPr lang="ru-RU" b="1" u="sng" dirty="0">
                <a:effectLst>
                  <a:outerShdw blurRad="38100" dist="38100" dir="2700000" algn="tl">
                    <a:srgbClr val="000000">
                      <a:alpha val="43137"/>
                    </a:srgbClr>
                  </a:outerShdw>
                </a:effectLst>
              </a:rPr>
              <a:t>Звук</a:t>
            </a:r>
            <a:r>
              <a:rPr lang="ru-RU" dirty="0"/>
              <a:t>– волна с непрерывно изменяющейся амплитудой и частотой. Чем больше амплитуда, тем он громче для человека, чем больше частота, тем выше тон.</a:t>
            </a:r>
          </a:p>
          <a:p>
            <a:pPr marL="0" indent="182563">
              <a:buNone/>
            </a:pPr>
            <a:r>
              <a:rPr lang="ru-RU" dirty="0"/>
              <a:t>Звуковые сигналы в окружающем нас мире необычайно разнообразны. Сложные непрерывные сигналы можно с достаточной точностью представлять в виде суммы некоторого числа простейших синусоидальных колебаний.</a:t>
            </a:r>
          </a:p>
          <a:p>
            <a:pPr marL="0" indent="182563">
              <a:buNone/>
            </a:pPr>
            <a:r>
              <a:rPr lang="ru-RU" dirty="0"/>
              <a:t>Причем каждое слагаемое, то есть каждая синусоида, может быть точно задана некоторым набором числовых параметров – амплитуды, фазы и частоты, которые можно рассматривать как код звука в некоторый момент времени.</a:t>
            </a:r>
          </a:p>
          <a:p>
            <a:pPr marL="0" indent="182563">
              <a:buNone/>
            </a:pPr>
            <a:r>
              <a:rPr lang="ru-RU" dirty="0"/>
              <a:t>В процессе кодирования звукового сигнала производится его временная дискретизация– непрерывная волна разбивается на отдельные маленькие временные участки и для каждого такого участка устанавливается определенная величина амплитуды.</a:t>
            </a:r>
          </a:p>
          <a:p>
            <a:pPr marL="0" indent="182563"/>
            <a:endParaRPr lang="ru-RU" dirty="0"/>
          </a:p>
        </p:txBody>
      </p:sp>
    </p:spTree>
    <p:extLst>
      <p:ext uri="{BB962C8B-B14F-4D97-AF65-F5344CB8AC3E}">
        <p14:creationId xmlns:p14="http://schemas.microsoft.com/office/powerpoint/2010/main" val="13555724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C48A853-6844-47B2-BF74-71511F682F74}"/>
              </a:ext>
            </a:extLst>
          </p:cNvPr>
          <p:cNvSpPr>
            <a:spLocks noGrp="1"/>
          </p:cNvSpPr>
          <p:nvPr>
            <p:ph idx="1"/>
          </p:nvPr>
        </p:nvSpPr>
        <p:spPr>
          <a:xfrm>
            <a:off x="0" y="0"/>
            <a:ext cx="10415016" cy="6858000"/>
          </a:xfrm>
        </p:spPr>
        <p:txBody>
          <a:bodyPr anchor="ctr"/>
          <a:lstStyle/>
          <a:p>
            <a:pPr marL="0" indent="182563">
              <a:buNone/>
            </a:pPr>
            <a:r>
              <a:rPr lang="ru-RU" dirty="0"/>
              <a:t>Таким образом непрерывная зависимость амплитуды сигнала от времени заменяется на дискретную последовательность уровней громкости.</a:t>
            </a:r>
          </a:p>
          <a:p>
            <a:pPr marL="0" indent="182563">
              <a:buNone/>
            </a:pPr>
            <a:r>
              <a:rPr lang="ru-RU" dirty="0"/>
              <a:t>Каждому уровню громкости присваивается его код. Чем большее количество уровней громкости будет выделено в процессе кодирования, тем большее количество информации будет нести значение каждого уровня и тем более качественным будет звучание. </a:t>
            </a:r>
          </a:p>
          <a:p>
            <a:pPr marL="0" indent="182563">
              <a:buNone/>
            </a:pPr>
            <a:r>
              <a:rPr lang="ru-RU" dirty="0"/>
              <a:t>Качество двоичного кодирования звука определяется глубиной кодирования и частотой дискретизации. </a:t>
            </a:r>
          </a:p>
          <a:p>
            <a:pPr marL="0" indent="182563">
              <a:buNone/>
            </a:pPr>
            <a:r>
              <a:rPr lang="ru-RU" b="1" u="sng" dirty="0">
                <a:effectLst>
                  <a:outerShdw blurRad="38100" dist="38100" dir="2700000" algn="tl">
                    <a:srgbClr val="000000">
                      <a:alpha val="43137"/>
                    </a:srgbClr>
                  </a:outerShdw>
                </a:effectLst>
              </a:rPr>
              <a:t>Частота дискретизации</a:t>
            </a:r>
            <a:r>
              <a:rPr lang="ru-RU" dirty="0"/>
              <a:t>– количество измерений уровня сигнала в единицу времени.</a:t>
            </a:r>
          </a:p>
          <a:p>
            <a:pPr marL="0" indent="182563">
              <a:buNone/>
            </a:pPr>
            <a:r>
              <a:rPr lang="ru-RU" dirty="0"/>
              <a:t>Количество уровней громкости определяет глубину кодирования. Современные звуковые карты обеспечивают 16-битную глубину кодирования звука. При этом количество уровней громкости равно N = 216 = 65536.</a:t>
            </a:r>
          </a:p>
          <a:p>
            <a:pPr marL="0" indent="182563">
              <a:buNone/>
            </a:pPr>
            <a:endParaRPr lang="ru-RU" dirty="0"/>
          </a:p>
          <a:p>
            <a:endParaRPr lang="ru-RU" dirty="0"/>
          </a:p>
        </p:txBody>
      </p:sp>
    </p:spTree>
    <p:extLst>
      <p:ext uri="{BB962C8B-B14F-4D97-AF65-F5344CB8AC3E}">
        <p14:creationId xmlns:p14="http://schemas.microsoft.com/office/powerpoint/2010/main" val="612500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FF6522-552B-4283-867C-3463EC526167}"/>
              </a:ext>
            </a:extLst>
          </p:cNvPr>
          <p:cNvSpPr>
            <a:spLocks noGrp="1"/>
          </p:cNvSpPr>
          <p:nvPr>
            <p:ph type="title"/>
          </p:nvPr>
        </p:nvSpPr>
        <p:spPr>
          <a:xfrm>
            <a:off x="0" y="438912"/>
            <a:ext cx="10433303" cy="704088"/>
          </a:xfrm>
        </p:spPr>
        <p:txBody>
          <a:bodyPr/>
          <a:lstStyle/>
          <a:p>
            <a:r>
              <a:rPr lang="ru-RU" b="1" dirty="0"/>
              <a:t>Представление видеоинформации</a:t>
            </a:r>
            <a:br>
              <a:rPr lang="ru-RU" dirty="0"/>
            </a:br>
            <a:endParaRPr lang="ru-RU" dirty="0"/>
          </a:p>
        </p:txBody>
      </p:sp>
      <p:sp>
        <p:nvSpPr>
          <p:cNvPr id="3" name="Объект 2">
            <a:extLst>
              <a:ext uri="{FF2B5EF4-FFF2-40B4-BE49-F238E27FC236}">
                <a16:creationId xmlns:a16="http://schemas.microsoft.com/office/drawing/2014/main" id="{6232DCF0-7B62-4C5D-A8D1-28601E9713D3}"/>
              </a:ext>
            </a:extLst>
          </p:cNvPr>
          <p:cNvSpPr>
            <a:spLocks noGrp="1"/>
          </p:cNvSpPr>
          <p:nvPr>
            <p:ph idx="1"/>
          </p:nvPr>
        </p:nvSpPr>
        <p:spPr>
          <a:xfrm>
            <a:off x="0" y="1143000"/>
            <a:ext cx="10433303" cy="5715000"/>
          </a:xfrm>
        </p:spPr>
        <p:txBody>
          <a:bodyPr anchor="ctr">
            <a:normAutofit fontScale="85000" lnSpcReduction="20000"/>
          </a:bodyPr>
          <a:lstStyle/>
          <a:p>
            <a:pPr marL="0" indent="182563">
              <a:buNone/>
            </a:pPr>
            <a:r>
              <a:rPr lang="ru-RU" dirty="0"/>
              <a:t>В последнее время компьютер все чаще используется для работы с видеоинформацией. Простейшей такой работой является просмотр кинофильмов и видеоклипов. Следует четко представлять, что обработка видеоинформации требует очень высокого быстродействия компьютерной системы.</a:t>
            </a:r>
          </a:p>
          <a:p>
            <a:pPr marL="0" indent="182563">
              <a:buNone/>
            </a:pPr>
            <a:r>
              <a:rPr lang="ru-RU" dirty="0"/>
              <a:t>Что представляет собой фильм с точки зрения информатики? Прежде всего, это сочетание звуковой и графической информации. Кроме того, для создания на экране эффекта движения используется дискретная по своей сути технология быстрой смены статических картинок. Исследования показали, что если за одну секунду сменяется более 10-12 кадров, то человеческий глаз воспринимает изменения на них как непрерывные.</a:t>
            </a:r>
          </a:p>
          <a:p>
            <a:pPr marL="0" indent="182563">
              <a:buNone/>
            </a:pPr>
            <a:r>
              <a:rPr lang="ru-RU" dirty="0"/>
              <a:t>Казалось бы, если проблемы кодирования статической графики и звука решены, то сохранить видеоизображение уже не составит труда. Но это только на первый взгляд, поскольку, как показывает разобранный выше пример, при использовании традиционных методов сохранения информации электронная версия фильма получится слишком большой. Достаточно очевидное усовершенствование состоит в том, чтобы первый кадр запомнить целиком (в литературе его принято называть ключевым), а в следующих сохранять лишь отличия от начального кадра (разностные кадры).</a:t>
            </a:r>
          </a:p>
          <a:p>
            <a:pPr marL="0" indent="182563">
              <a:buNone/>
            </a:pPr>
            <a:r>
              <a:rPr lang="ru-RU" dirty="0"/>
              <a:t>Существует множество различных форматов представления видеоданных. </a:t>
            </a:r>
          </a:p>
          <a:p>
            <a:pPr marL="0" indent="182563">
              <a:buNone/>
            </a:pPr>
            <a:r>
              <a:rPr lang="ru-RU" dirty="0"/>
              <a:t>В среде </a:t>
            </a:r>
            <a:r>
              <a:rPr lang="ru-RU" dirty="0" err="1"/>
              <a:t>Windows</a:t>
            </a:r>
            <a:r>
              <a:rPr lang="ru-RU" dirty="0"/>
              <a:t>, например, уже более 10 лет (начиная с версии 3.1) применяется формат </a:t>
            </a:r>
            <a:r>
              <a:rPr lang="ru-RU" dirty="0" err="1"/>
              <a:t>Video</a:t>
            </a:r>
            <a:r>
              <a:rPr lang="ru-RU" dirty="0"/>
              <a:t> </a:t>
            </a:r>
            <a:r>
              <a:rPr lang="ru-RU" dirty="0" err="1"/>
              <a:t>for</a:t>
            </a:r>
            <a:r>
              <a:rPr lang="ru-RU" dirty="0"/>
              <a:t> </a:t>
            </a:r>
            <a:r>
              <a:rPr lang="ru-RU" dirty="0" err="1"/>
              <a:t>Windows</a:t>
            </a:r>
            <a:r>
              <a:rPr lang="ru-RU" dirty="0"/>
              <a:t>, базирующийся на универсальных файлах с расширением AVI (</a:t>
            </a:r>
            <a:r>
              <a:rPr lang="ru-RU" dirty="0" err="1"/>
              <a:t>Audio</a:t>
            </a:r>
            <a:r>
              <a:rPr lang="ru-RU" dirty="0"/>
              <a:t> </a:t>
            </a:r>
            <a:r>
              <a:rPr lang="ru-RU" dirty="0" err="1"/>
              <a:t>Video</a:t>
            </a:r>
            <a:r>
              <a:rPr lang="ru-RU" dirty="0"/>
              <a:t> </a:t>
            </a:r>
            <a:r>
              <a:rPr lang="ru-RU" dirty="0" err="1"/>
              <a:t>Interleave</a:t>
            </a:r>
            <a:r>
              <a:rPr lang="ru-RU" dirty="0"/>
              <a:t> – чередование аудио и видео). </a:t>
            </a:r>
          </a:p>
          <a:p>
            <a:pPr marL="0" indent="182563">
              <a:buNone/>
            </a:pPr>
            <a:r>
              <a:rPr lang="ru-RU" dirty="0"/>
              <a:t>Более универсальным является мультимедийный формат </a:t>
            </a:r>
            <a:r>
              <a:rPr lang="ru-RU" dirty="0" err="1"/>
              <a:t>Quick</a:t>
            </a:r>
            <a:r>
              <a:rPr lang="ru-RU" dirty="0"/>
              <a:t> </a:t>
            </a:r>
            <a:r>
              <a:rPr lang="ru-RU" dirty="0" err="1"/>
              <a:t>Time</a:t>
            </a:r>
            <a:r>
              <a:rPr lang="ru-RU" dirty="0"/>
              <a:t>, первоначально возникший на компьютерах </a:t>
            </a:r>
            <a:r>
              <a:rPr lang="ru-RU" dirty="0" err="1"/>
              <a:t>Apple</a:t>
            </a:r>
            <a:r>
              <a:rPr lang="ru-RU" dirty="0"/>
              <a:t>.</a:t>
            </a:r>
          </a:p>
          <a:p>
            <a:endParaRPr lang="ru-RU" dirty="0"/>
          </a:p>
        </p:txBody>
      </p:sp>
    </p:spTree>
    <p:extLst>
      <p:ext uri="{BB962C8B-B14F-4D97-AF65-F5344CB8AC3E}">
        <p14:creationId xmlns:p14="http://schemas.microsoft.com/office/powerpoint/2010/main" val="2959831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7CC4BF2-AB31-49AE-97E4-4DB608280B54}"/>
              </a:ext>
            </a:extLst>
          </p:cNvPr>
          <p:cNvSpPr>
            <a:spLocks noGrp="1"/>
          </p:cNvSpPr>
          <p:nvPr>
            <p:ph idx="1"/>
          </p:nvPr>
        </p:nvSpPr>
        <p:spPr>
          <a:xfrm>
            <a:off x="0" y="0"/>
            <a:ext cx="10424160" cy="6858000"/>
          </a:xfrm>
        </p:spPr>
        <p:txBody>
          <a:bodyPr anchor="ctr"/>
          <a:lstStyle/>
          <a:p>
            <a:pPr marL="0" indent="182563">
              <a:buNone/>
            </a:pPr>
            <a:r>
              <a:rPr lang="ru-RU" sz="2400" dirty="0">
                <a:effectLst>
                  <a:outerShdw blurRad="38100" dist="38100" dir="2700000" algn="tl">
                    <a:srgbClr val="000000">
                      <a:alpha val="43137"/>
                    </a:srgbClr>
                  </a:outerShdw>
                </a:effectLst>
              </a:rPr>
              <a:t>Вся информация, которую обрабатывает компьютер должна быть представлена двоичным кодом с помощью двух цифр 0 и 1. Эти два символа принято называть двоичными цифрами или битами. С помощью двух цифр 0 и 1 можно закодировать любое сообщение. Это явилось причиной того, что в компьютере обязательно должно быть организованно два важных процесса: кодирование и декодирование.</a:t>
            </a:r>
          </a:p>
          <a:p>
            <a:pPr marL="0" indent="182563">
              <a:buNone/>
            </a:pPr>
            <a:r>
              <a:rPr lang="ru-RU" sz="2400" b="1" u="sng" dirty="0">
                <a:effectLst>
                  <a:outerShdw blurRad="38100" dist="38100" dir="2700000" algn="tl">
                    <a:srgbClr val="000000">
                      <a:alpha val="43137"/>
                    </a:srgbClr>
                  </a:outerShdw>
                </a:effectLst>
              </a:rPr>
              <a:t>Кодирование </a:t>
            </a:r>
            <a:r>
              <a:rPr lang="ru-RU" sz="2400" dirty="0">
                <a:effectLst>
                  <a:outerShdw blurRad="38100" dist="38100" dir="2700000" algn="tl">
                    <a:srgbClr val="000000">
                      <a:alpha val="43137"/>
                    </a:srgbClr>
                  </a:outerShdw>
                </a:effectLst>
              </a:rPr>
              <a:t>– преобразование входной информации в форму, воспринимаемую компьютером, то есть двоичный код.</a:t>
            </a:r>
          </a:p>
          <a:p>
            <a:pPr marL="0" indent="182563">
              <a:buNone/>
            </a:pPr>
            <a:r>
              <a:rPr lang="ru-RU" sz="2400" b="1" u="sng" dirty="0">
                <a:effectLst>
                  <a:outerShdw blurRad="38100" dist="38100" dir="2700000" algn="tl">
                    <a:srgbClr val="000000">
                      <a:alpha val="43137"/>
                    </a:srgbClr>
                  </a:outerShdw>
                </a:effectLst>
              </a:rPr>
              <a:t>Декодирование </a:t>
            </a:r>
            <a:r>
              <a:rPr lang="ru-RU" sz="2400" dirty="0">
                <a:effectLst>
                  <a:outerShdw blurRad="38100" dist="38100" dir="2700000" algn="tl">
                    <a:srgbClr val="000000">
                      <a:alpha val="43137"/>
                    </a:srgbClr>
                  </a:outerShdw>
                </a:effectLst>
              </a:rPr>
              <a:t>– преобразование данных из двоичного кода в форму, понятную человеку.</a:t>
            </a:r>
          </a:p>
          <a:p>
            <a:endParaRPr lang="ru-RU"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73370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37772B8-16BF-41BA-94A7-CE85954C09A7}"/>
              </a:ext>
            </a:extLst>
          </p:cNvPr>
          <p:cNvSpPr>
            <a:spLocks noGrp="1"/>
          </p:cNvSpPr>
          <p:nvPr>
            <p:ph idx="1"/>
          </p:nvPr>
        </p:nvSpPr>
        <p:spPr>
          <a:xfrm>
            <a:off x="0" y="0"/>
            <a:ext cx="10415016" cy="6858000"/>
          </a:xfrm>
        </p:spPr>
        <p:txBody>
          <a:bodyPr anchor="ctr">
            <a:normAutofit/>
          </a:bodyPr>
          <a:lstStyle/>
          <a:p>
            <a:pPr marL="0" indent="182563">
              <a:buNone/>
            </a:pPr>
            <a:r>
              <a:rPr lang="ru-RU" sz="2200" dirty="0">
                <a:effectLst>
                  <a:outerShdw blurRad="38100" dist="38100" dir="2700000" algn="tl">
                    <a:srgbClr val="000000">
                      <a:alpha val="43137"/>
                    </a:srgbClr>
                  </a:outerShdw>
                </a:effectLst>
              </a:rPr>
              <a:t>С точки зрения технической реализации использование двоичной системы счисления для кодирования информации оказалось намного более простым, чем применение других способов. Действительно, удобно кодировать информацию в виде последовательности нулей и единиц, если представить эти значения как два возможных устойчивых состояния электронного элемента:</a:t>
            </a:r>
          </a:p>
          <a:p>
            <a:pPr marL="0" indent="182563">
              <a:buNone/>
            </a:pPr>
            <a:r>
              <a:rPr lang="ru-RU" sz="2200" b="1" u="sng" dirty="0">
                <a:solidFill>
                  <a:srgbClr val="FF0000"/>
                </a:solidFill>
                <a:effectLst>
                  <a:outerShdw blurRad="38100" dist="38100" dir="2700000" algn="tl">
                    <a:srgbClr val="000000">
                      <a:alpha val="43137"/>
                    </a:srgbClr>
                  </a:outerShdw>
                </a:effectLst>
              </a:rPr>
              <a:t>0</a:t>
            </a:r>
            <a:r>
              <a:rPr lang="ru-RU" sz="2200" dirty="0">
                <a:effectLst>
                  <a:outerShdw blurRad="38100" dist="38100" dir="2700000" algn="tl">
                    <a:srgbClr val="000000">
                      <a:alpha val="43137"/>
                    </a:srgbClr>
                  </a:outerShdw>
                </a:effectLst>
              </a:rPr>
              <a:t> – отсутствие электрического сигнала;</a:t>
            </a:r>
          </a:p>
          <a:p>
            <a:pPr marL="0" indent="182563">
              <a:buNone/>
            </a:pPr>
            <a:r>
              <a:rPr lang="ru-RU" sz="2200" b="1" u="sng" dirty="0">
                <a:solidFill>
                  <a:srgbClr val="FF0000"/>
                </a:solidFill>
                <a:effectLst>
                  <a:outerShdw blurRad="38100" dist="38100" dir="2700000" algn="tl">
                    <a:srgbClr val="000000">
                      <a:alpha val="43137"/>
                    </a:srgbClr>
                  </a:outerShdw>
                </a:effectLst>
              </a:rPr>
              <a:t>1</a:t>
            </a:r>
            <a:r>
              <a:rPr lang="ru-RU" sz="2200" dirty="0">
                <a:effectLst>
                  <a:outerShdw blurRad="38100" dist="38100" dir="2700000" algn="tl">
                    <a:srgbClr val="000000">
                      <a:alpha val="43137"/>
                    </a:srgbClr>
                  </a:outerShdw>
                </a:effectLst>
              </a:rPr>
              <a:t> – наличие электрического сигнала.</a:t>
            </a:r>
          </a:p>
          <a:p>
            <a:pPr marL="0" indent="182563">
              <a:buNone/>
            </a:pPr>
            <a:r>
              <a:rPr lang="ru-RU" sz="2200" dirty="0">
                <a:effectLst>
                  <a:outerShdw blurRad="38100" dist="38100" dir="2700000" algn="tl">
                    <a:srgbClr val="000000">
                      <a:alpha val="43137"/>
                    </a:srgbClr>
                  </a:outerShdw>
                </a:effectLst>
              </a:rPr>
              <a:t>Эти состояния легко различать. Недостаток двоичного кодирования – длинные коды. Но в технике легче иметь дело с большим количеством простых элементов, чем с небольшим числом сложных.</a:t>
            </a:r>
          </a:p>
          <a:p>
            <a:pPr marL="0" indent="182563">
              <a:buNone/>
            </a:pPr>
            <a:r>
              <a:rPr lang="ru-RU" sz="2200" dirty="0">
                <a:effectLst>
                  <a:outerShdw blurRad="38100" dist="38100" dir="2700000" algn="tl">
                    <a:srgbClr val="000000">
                      <a:alpha val="43137"/>
                    </a:srgbClr>
                  </a:outerShdw>
                </a:effectLst>
              </a:rPr>
              <a:t>Способы кодирования и декодирования информации в компьютере, в первую очередь, зависит от вида информации, а именно, что должно кодироваться: числа, текст, графические изображения или звук.</a:t>
            </a:r>
          </a:p>
          <a:p>
            <a:pPr marL="0" indent="182563"/>
            <a:endParaRPr lang="ru-RU" sz="2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55733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BDCE8A-32A5-4182-ADD5-29EDAF877ABD}"/>
              </a:ext>
            </a:extLst>
          </p:cNvPr>
          <p:cNvSpPr>
            <a:spLocks noGrp="1"/>
          </p:cNvSpPr>
          <p:nvPr>
            <p:ph type="title"/>
          </p:nvPr>
        </p:nvSpPr>
        <p:spPr>
          <a:xfrm>
            <a:off x="0" y="0"/>
            <a:ext cx="10424159" cy="1389888"/>
          </a:xfrm>
        </p:spPr>
        <p:txBody>
          <a:bodyPr/>
          <a:lstStyle/>
          <a:p>
            <a:r>
              <a:rPr lang="ru-RU" b="1" u="sng" dirty="0">
                <a:effectLst>
                  <a:outerShdw blurRad="38100" dist="38100" dir="2700000" algn="tl">
                    <a:srgbClr val="000000">
                      <a:alpha val="43137"/>
                    </a:srgbClr>
                  </a:outerShdw>
                </a:effectLst>
              </a:rPr>
              <a:t>Аналоговый и дискретный способ кодирования</a:t>
            </a:r>
          </a:p>
        </p:txBody>
      </p:sp>
      <p:sp>
        <p:nvSpPr>
          <p:cNvPr id="3" name="Объект 2">
            <a:extLst>
              <a:ext uri="{FF2B5EF4-FFF2-40B4-BE49-F238E27FC236}">
                <a16:creationId xmlns:a16="http://schemas.microsoft.com/office/drawing/2014/main" id="{71EF3603-1EC7-4833-8CFB-39D2232210A7}"/>
              </a:ext>
            </a:extLst>
          </p:cNvPr>
          <p:cNvSpPr>
            <a:spLocks noGrp="1"/>
          </p:cNvSpPr>
          <p:nvPr>
            <p:ph idx="1"/>
          </p:nvPr>
        </p:nvSpPr>
        <p:spPr>
          <a:xfrm>
            <a:off x="0" y="1389888"/>
            <a:ext cx="10424159" cy="5468112"/>
          </a:xfrm>
        </p:spPr>
        <p:txBody>
          <a:bodyPr/>
          <a:lstStyle/>
          <a:p>
            <a:pPr marL="0" indent="92075">
              <a:buNone/>
            </a:pPr>
            <a:r>
              <a:rPr lang="ru-RU" sz="2400" dirty="0">
                <a:effectLst>
                  <a:outerShdw blurRad="38100" dist="38100" dir="2700000" algn="tl">
                    <a:srgbClr val="000000">
                      <a:alpha val="43137"/>
                    </a:srgbClr>
                  </a:outerShdw>
                </a:effectLst>
              </a:rPr>
              <a:t>Человек способен воспринимать и хранить информацию в форме образов (зрительных, звуковых, осязательных, вкусовых и обонятельных). Зрительные образы могут быть сохранены в виде изображений (рисунков, фотографий и так далее), а звуковые — зафиксированы на пластинках, магнитных лентах, лазерных дисках и так далее.</a:t>
            </a:r>
          </a:p>
          <a:p>
            <a:pPr marL="0" indent="92075">
              <a:buNone/>
            </a:pPr>
            <a:r>
              <a:rPr lang="ru-RU" sz="2400" dirty="0">
                <a:effectLst>
                  <a:outerShdw blurRad="38100" dist="38100" dir="2700000" algn="tl">
                    <a:srgbClr val="000000">
                      <a:alpha val="43137"/>
                    </a:srgbClr>
                  </a:outerShdw>
                </a:effectLst>
              </a:rPr>
              <a:t>Информация, в том числе графическая и звуковая, может быть представлена в аналоговой или дискретной форме. При аналоговом представлении физическая величина принимает бесконечное множество значений, причем ее значения изменяются непрерывно. При дискретном представлении физическая величина принимает конечное множество значений, причем ее величина изменяется скачкообразно.</a:t>
            </a:r>
          </a:p>
          <a:p>
            <a:endParaRPr lang="ru-RU"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97887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8AC6789-C82D-4926-8D70-38D607BF73A1}"/>
              </a:ext>
            </a:extLst>
          </p:cNvPr>
          <p:cNvSpPr>
            <a:spLocks noGrp="1"/>
          </p:cNvSpPr>
          <p:nvPr>
            <p:ph idx="1"/>
          </p:nvPr>
        </p:nvSpPr>
        <p:spPr>
          <a:xfrm>
            <a:off x="0" y="0"/>
            <a:ext cx="10415016" cy="6858000"/>
          </a:xfrm>
        </p:spPr>
        <p:txBody>
          <a:bodyPr anchor="ctr">
            <a:normAutofit fontScale="92500"/>
          </a:bodyPr>
          <a:lstStyle/>
          <a:p>
            <a:pPr marL="0" indent="182563">
              <a:buNone/>
            </a:pPr>
            <a:r>
              <a:rPr lang="ru-RU" sz="2400" dirty="0">
                <a:effectLst>
                  <a:outerShdw blurRad="38100" dist="38100" dir="2700000" algn="tl">
                    <a:srgbClr val="000000">
                      <a:alpha val="43137"/>
                    </a:srgbClr>
                  </a:outerShdw>
                </a:effectLst>
              </a:rPr>
              <a:t>Примером аналогового представления графической информации может служить, например, живописное полотно, цвет которого изменяется непрерывно, а дискретного– изображение, напечатанное с помощью струйного принтера и состоящее из отдельных точек разного цвета. Примером аналогового хранения звуковой информации является виниловая пластинка (звуковая дорожка изменяет свою форму непрерывно), а дискретного– </a:t>
            </a:r>
            <a:r>
              <a:rPr lang="ru-RU" sz="2400" dirty="0" err="1">
                <a:effectLst>
                  <a:outerShdw blurRad="38100" dist="38100" dir="2700000" algn="tl">
                    <a:srgbClr val="000000">
                      <a:alpha val="43137"/>
                    </a:srgbClr>
                  </a:outerShdw>
                </a:effectLst>
              </a:rPr>
              <a:t>аудиокомпакт</a:t>
            </a:r>
            <a:r>
              <a:rPr lang="ru-RU" sz="2400" dirty="0">
                <a:effectLst>
                  <a:outerShdw blurRad="38100" dist="38100" dir="2700000" algn="tl">
                    <a:srgbClr val="000000">
                      <a:alpha val="43137"/>
                    </a:srgbClr>
                  </a:outerShdw>
                </a:effectLst>
              </a:rPr>
              <a:t>-диск (звуковая дорожка которого содержит участки с различной отражающей способностью).</a:t>
            </a:r>
          </a:p>
          <a:p>
            <a:pPr marL="0" indent="182563">
              <a:buNone/>
            </a:pPr>
            <a:r>
              <a:rPr lang="ru-RU" sz="2400" dirty="0">
                <a:effectLst>
                  <a:outerShdw blurRad="38100" dist="38100" dir="2700000" algn="tl">
                    <a:srgbClr val="000000">
                      <a:alpha val="43137"/>
                    </a:srgbClr>
                  </a:outerShdw>
                </a:effectLst>
              </a:rPr>
              <a:t>Преобразование графической и звуковой информации из аналоговой формы в дискретную производится путем дискретизации, то есть разбиения непрерывного графического изображения и непрерывного (аналогового) звукового сигнала на отдельные элементы. В процессе дискретизации производится кодирование, то есть присвоение каждому элементу конкретного значения в форме кода.</a:t>
            </a:r>
          </a:p>
          <a:p>
            <a:pPr marL="0" indent="182563">
              <a:buNone/>
            </a:pPr>
            <a:r>
              <a:rPr lang="ru-RU" sz="2400" b="1" u="sng" dirty="0">
                <a:effectLst>
                  <a:outerShdw blurRad="38100" dist="38100" dir="2700000" algn="tl">
                    <a:srgbClr val="000000">
                      <a:alpha val="43137"/>
                    </a:srgbClr>
                  </a:outerShdw>
                </a:effectLst>
              </a:rPr>
              <a:t>Дискретизация</a:t>
            </a:r>
            <a:r>
              <a:rPr lang="ru-RU" sz="2400" dirty="0"/>
              <a:t>– </a:t>
            </a:r>
            <a:r>
              <a:rPr lang="ru-RU" sz="2400" dirty="0">
                <a:effectLst>
                  <a:outerShdw blurRad="38100" dist="38100" dir="2700000" algn="tl">
                    <a:srgbClr val="000000">
                      <a:alpha val="43137"/>
                    </a:srgbClr>
                  </a:outerShdw>
                </a:effectLst>
              </a:rPr>
              <a:t>это преобразование непрерывных изображений и звука в набор дискретных значений в форме кодов.</a:t>
            </a:r>
          </a:p>
          <a:p>
            <a:endParaRPr lang="ru-RU" dirty="0"/>
          </a:p>
        </p:txBody>
      </p:sp>
    </p:spTree>
    <p:extLst>
      <p:ext uri="{BB962C8B-B14F-4D97-AF65-F5344CB8AC3E}">
        <p14:creationId xmlns:p14="http://schemas.microsoft.com/office/powerpoint/2010/main" val="3204940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F4BD73-1485-483E-B801-58F2F98E9F3F}"/>
              </a:ext>
            </a:extLst>
          </p:cNvPr>
          <p:cNvSpPr>
            <a:spLocks noGrp="1"/>
          </p:cNvSpPr>
          <p:nvPr>
            <p:ph type="title"/>
          </p:nvPr>
        </p:nvSpPr>
        <p:spPr>
          <a:xfrm>
            <a:off x="0" y="0"/>
            <a:ext cx="10442447" cy="1161288"/>
          </a:xfrm>
        </p:spPr>
        <p:txBody>
          <a:bodyPr/>
          <a:lstStyle/>
          <a:p>
            <a:pPr indent="182563" algn="ctr"/>
            <a:r>
              <a:rPr lang="ru-RU" sz="3200" b="1" dirty="0">
                <a:effectLst>
                  <a:outerShdw blurRad="38100" dist="38100" dir="2700000" algn="tl">
                    <a:srgbClr val="000000">
                      <a:alpha val="43137"/>
                    </a:srgbClr>
                  </a:outerShdw>
                </a:effectLst>
              </a:rPr>
              <a:t>Кодирование изображений</a:t>
            </a:r>
          </a:p>
        </p:txBody>
      </p:sp>
      <p:sp>
        <p:nvSpPr>
          <p:cNvPr id="3" name="Объект 2">
            <a:extLst>
              <a:ext uri="{FF2B5EF4-FFF2-40B4-BE49-F238E27FC236}">
                <a16:creationId xmlns:a16="http://schemas.microsoft.com/office/drawing/2014/main" id="{08446196-822B-4A79-A795-EB72293C710F}"/>
              </a:ext>
            </a:extLst>
          </p:cNvPr>
          <p:cNvSpPr>
            <a:spLocks noGrp="1"/>
          </p:cNvSpPr>
          <p:nvPr>
            <p:ph idx="1"/>
          </p:nvPr>
        </p:nvSpPr>
        <p:spPr>
          <a:xfrm>
            <a:off x="0" y="630936"/>
            <a:ext cx="10049853" cy="6227064"/>
          </a:xfrm>
        </p:spPr>
        <p:txBody>
          <a:bodyPr>
            <a:normAutofit fontScale="92500" lnSpcReduction="10000"/>
          </a:bodyPr>
          <a:lstStyle/>
          <a:p>
            <a:pPr marL="0" indent="182563">
              <a:buNone/>
            </a:pPr>
            <a:r>
              <a:rPr lang="ru-RU" sz="2600" dirty="0"/>
              <a:t>Создавать и хранить графические объекты в компьютере можно двумя способами – как растровое или как векторное изображение. Для каждого типа изображений используется свой способ кодирования.</a:t>
            </a:r>
          </a:p>
          <a:p>
            <a:pPr marL="0" indent="182563" algn="ctr">
              <a:buNone/>
            </a:pPr>
            <a:r>
              <a:rPr lang="ru-RU" sz="3200" b="1" dirty="0">
                <a:effectLst>
                  <a:outerShdw blurRad="38100" dist="38100" dir="2700000" algn="tl">
                    <a:srgbClr val="000000">
                      <a:alpha val="43137"/>
                    </a:srgbClr>
                  </a:outerShdw>
                </a:effectLst>
              </a:rPr>
              <a:t>Кодирование растровых изображений</a:t>
            </a:r>
          </a:p>
          <a:p>
            <a:pPr marL="0" indent="182563">
              <a:buNone/>
            </a:pPr>
            <a:r>
              <a:rPr lang="ru-RU" sz="2600" dirty="0"/>
              <a:t>Растровое изображение представляет собой совокупность точек (пикселей) разных цветов. Пиксель– минимальный участок изображения, цвет которого можно задать независимым образом.</a:t>
            </a:r>
          </a:p>
          <a:p>
            <a:pPr marL="0" indent="182563">
              <a:buNone/>
            </a:pPr>
            <a:r>
              <a:rPr lang="ru-RU" sz="2600" dirty="0"/>
              <a:t>В процессе кодирования изображения производится его пространственная дискретизация. Пространственную дискретизацию изображения можно сравнить с построением изображения из мозаики (большого количества маленьких разноцветных стекол). Изображение разбивается на отдельные маленькие фрагменты (точки), причем каждому фрагменту присваивается значение его цвета, то есть код цвета (красный, зеленый, синий и так далее).</a:t>
            </a:r>
          </a:p>
          <a:p>
            <a:pPr marL="0" indent="182563">
              <a:buNone/>
            </a:pPr>
            <a:endParaRPr lang="ru-RU"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99689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D53C655-BF15-46CB-9C53-6D4B3808F00B}"/>
              </a:ext>
            </a:extLst>
          </p:cNvPr>
          <p:cNvSpPr>
            <a:spLocks noGrp="1"/>
          </p:cNvSpPr>
          <p:nvPr>
            <p:ph idx="1"/>
          </p:nvPr>
        </p:nvSpPr>
        <p:spPr>
          <a:xfrm>
            <a:off x="0" y="0"/>
            <a:ext cx="10444163" cy="6858000"/>
          </a:xfrm>
        </p:spPr>
        <p:txBody>
          <a:bodyPr anchor="ctr"/>
          <a:lstStyle/>
          <a:p>
            <a:pPr marL="0" indent="185738">
              <a:buNone/>
            </a:pPr>
            <a:r>
              <a:rPr lang="ru-RU" dirty="0"/>
              <a:t>Для черно-белого изображения информационный объем одной точки равен одному биту (либо черная, либо белая – либо 1, либо 0).</a:t>
            </a:r>
          </a:p>
          <a:p>
            <a:pPr marL="0" indent="185738">
              <a:buNone/>
            </a:pPr>
            <a:r>
              <a:rPr lang="ru-RU" dirty="0"/>
              <a:t>Для четырех цветного – 2 бита.</a:t>
            </a:r>
          </a:p>
          <a:p>
            <a:pPr marL="0" indent="185738">
              <a:buNone/>
            </a:pPr>
            <a:r>
              <a:rPr lang="ru-RU" dirty="0"/>
              <a:t>Для 8 цветов необходимо – 3 бита.</a:t>
            </a:r>
          </a:p>
          <a:p>
            <a:pPr marL="0" indent="185738">
              <a:buNone/>
            </a:pPr>
            <a:r>
              <a:rPr lang="ru-RU" dirty="0"/>
              <a:t>Для 16 цветов – 4 бита.</a:t>
            </a:r>
          </a:p>
          <a:p>
            <a:pPr marL="0" indent="185738">
              <a:buNone/>
            </a:pPr>
            <a:r>
              <a:rPr lang="ru-RU" dirty="0"/>
              <a:t>Для 256 цветов – 8 бит (1 байт).</a:t>
            </a:r>
          </a:p>
          <a:p>
            <a:pPr marL="0" indent="185738">
              <a:buNone/>
            </a:pPr>
            <a:r>
              <a:rPr lang="ru-RU" dirty="0"/>
              <a:t>Качество изображения зависит от количества точек (чем меньше размер точки и, соответственно, больше их количество, тем лучше качество) и количества используемых цветов (чем больше цветов, тем качественнее кодируется изображение).</a:t>
            </a:r>
          </a:p>
          <a:p>
            <a:pPr marL="0" indent="185738">
              <a:buNone/>
            </a:pPr>
            <a:r>
              <a:rPr lang="ru-RU" dirty="0"/>
              <a:t>Для представления цвета в виде числового кода используются две обратных друг другу цветовые модели: RGB или CMYK. Модель RGB используется в телевизорах, мониторах, проекторах, сканерах, цифровых фотоаппаратах… Основные цвета в этой модели: красный (</a:t>
            </a:r>
            <a:r>
              <a:rPr lang="ru-RU" dirty="0" err="1"/>
              <a:t>Red</a:t>
            </a:r>
            <a:r>
              <a:rPr lang="ru-RU" dirty="0"/>
              <a:t>), зеленый (</a:t>
            </a:r>
            <a:r>
              <a:rPr lang="ru-RU" dirty="0" err="1"/>
              <a:t>Green</a:t>
            </a:r>
            <a:r>
              <a:rPr lang="ru-RU" dirty="0"/>
              <a:t>), синий (</a:t>
            </a:r>
            <a:r>
              <a:rPr lang="ru-RU" dirty="0" err="1"/>
              <a:t>Blue</a:t>
            </a:r>
            <a:r>
              <a:rPr lang="ru-RU" dirty="0"/>
              <a:t>). Цветовая модель CMYK используется в полиграфии при формировании изображений, предназначенных для печати на бумаге. </a:t>
            </a:r>
          </a:p>
          <a:p>
            <a:pPr marL="0" indent="185738">
              <a:buNone/>
            </a:pPr>
            <a:r>
              <a:rPr lang="ru-RU" dirty="0"/>
              <a:t>Цветные изображения могут иметь различную глубину цвета, которая задается количеством битов, используемых для кодирования цвета точки.</a:t>
            </a:r>
          </a:p>
        </p:txBody>
      </p:sp>
    </p:spTree>
    <p:extLst>
      <p:ext uri="{BB962C8B-B14F-4D97-AF65-F5344CB8AC3E}">
        <p14:creationId xmlns:p14="http://schemas.microsoft.com/office/powerpoint/2010/main" val="2055670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9F408F6-1650-4B91-935B-83F09CD279AE}"/>
              </a:ext>
            </a:extLst>
          </p:cNvPr>
          <p:cNvSpPr>
            <a:spLocks noGrp="1"/>
          </p:cNvSpPr>
          <p:nvPr>
            <p:ph idx="1"/>
          </p:nvPr>
        </p:nvSpPr>
        <p:spPr>
          <a:xfrm>
            <a:off x="0" y="0"/>
            <a:ext cx="10444163" cy="6858000"/>
          </a:xfrm>
        </p:spPr>
        <p:txBody>
          <a:bodyPr/>
          <a:lstStyle/>
          <a:p>
            <a:r>
              <a:rPr lang="ru-RU" dirty="0"/>
              <a:t>Если кодировать цвет одной точки изображения тремя битами (по одному биту на каждый цвет RGB), то мы получим все восемь различных цветов.</a:t>
            </a:r>
          </a:p>
        </p:txBody>
      </p:sp>
      <p:graphicFrame>
        <p:nvGraphicFramePr>
          <p:cNvPr id="4" name="Таблица 3">
            <a:extLst>
              <a:ext uri="{FF2B5EF4-FFF2-40B4-BE49-F238E27FC236}">
                <a16:creationId xmlns:a16="http://schemas.microsoft.com/office/drawing/2014/main" id="{74643137-108D-402F-A268-D59DADB9BECB}"/>
              </a:ext>
            </a:extLst>
          </p:cNvPr>
          <p:cNvGraphicFramePr>
            <a:graphicFrameLocks noGrp="1"/>
          </p:cNvGraphicFramePr>
          <p:nvPr>
            <p:extLst>
              <p:ext uri="{D42A27DB-BD31-4B8C-83A1-F6EECF244321}">
                <p14:modId xmlns:p14="http://schemas.microsoft.com/office/powerpoint/2010/main" val="2811747165"/>
              </p:ext>
            </p:extLst>
          </p:nvPr>
        </p:nvGraphicFramePr>
        <p:xfrm>
          <a:off x="0" y="871538"/>
          <a:ext cx="10444165" cy="5986458"/>
        </p:xfrm>
        <a:graphic>
          <a:graphicData uri="http://schemas.openxmlformats.org/drawingml/2006/table">
            <a:tbl>
              <a:tblPr firstRow="1" firstCol="1" lastRow="1" lastCol="1" bandRow="1" bandCol="1">
                <a:tableStyleId>{5C22544A-7EE6-4342-B048-85BDC9FD1C3A}</a:tableStyleId>
              </a:tblPr>
              <a:tblGrid>
                <a:gridCol w="2610223">
                  <a:extLst>
                    <a:ext uri="{9D8B030D-6E8A-4147-A177-3AD203B41FA5}">
                      <a16:colId xmlns:a16="http://schemas.microsoft.com/office/drawing/2014/main" val="2918012950"/>
                    </a:ext>
                  </a:extLst>
                </a:gridCol>
                <a:gridCol w="2611314">
                  <a:extLst>
                    <a:ext uri="{9D8B030D-6E8A-4147-A177-3AD203B41FA5}">
                      <a16:colId xmlns:a16="http://schemas.microsoft.com/office/drawing/2014/main" val="394350992"/>
                    </a:ext>
                  </a:extLst>
                </a:gridCol>
                <a:gridCol w="2611314">
                  <a:extLst>
                    <a:ext uri="{9D8B030D-6E8A-4147-A177-3AD203B41FA5}">
                      <a16:colId xmlns:a16="http://schemas.microsoft.com/office/drawing/2014/main" val="2740834068"/>
                    </a:ext>
                  </a:extLst>
                </a:gridCol>
                <a:gridCol w="2611314">
                  <a:extLst>
                    <a:ext uri="{9D8B030D-6E8A-4147-A177-3AD203B41FA5}">
                      <a16:colId xmlns:a16="http://schemas.microsoft.com/office/drawing/2014/main" val="1915455908"/>
                    </a:ext>
                  </a:extLst>
                </a:gridCol>
              </a:tblGrid>
              <a:tr h="665162">
                <a:tc>
                  <a:txBody>
                    <a:bodyPr/>
                    <a:lstStyle/>
                    <a:p>
                      <a:pPr algn="ctr">
                        <a:lnSpc>
                          <a:spcPct val="115000"/>
                        </a:lnSpc>
                      </a:pPr>
                      <a:r>
                        <a:rPr lang="en-US" sz="1400">
                          <a:effectLst/>
                        </a:rPr>
                        <a:t>R</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en-US" sz="1400">
                          <a:effectLst/>
                        </a:rPr>
                        <a:t>G</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en-US" sz="1400">
                          <a:effectLst/>
                        </a:rPr>
                        <a:t>B</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pPr>
                      <a:r>
                        <a:rPr lang="ru-RU" sz="1400">
                          <a:effectLst/>
                        </a:rPr>
                        <a:t>Цвет</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26977928"/>
                  </a:ext>
                </a:extLst>
              </a:tr>
              <a:tr h="665162">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dirty="0">
                          <a:effectLst/>
                        </a:rPr>
                        <a:t>Белый</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1054754"/>
                  </a:ext>
                </a:extLst>
              </a:tr>
              <a:tr h="665162">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dirty="0">
                          <a:solidFill>
                            <a:schemeClr val="tx1"/>
                          </a:solidFill>
                          <a:effectLst/>
                        </a:rPr>
                        <a:t>Желтый</a:t>
                      </a:r>
                      <a:endParaRPr lang="ru-RU"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6990168"/>
                  </a:ext>
                </a:extLst>
              </a:tr>
              <a:tr h="665162">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dirty="0">
                          <a:effectLst/>
                        </a:rPr>
                        <a:t>Пурпурный</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95830252"/>
                  </a:ext>
                </a:extLst>
              </a:tr>
              <a:tr h="665162">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Красный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5371375"/>
                  </a:ext>
                </a:extLst>
              </a:tr>
              <a:tr h="665162">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Голубой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27335246"/>
                  </a:ext>
                </a:extLst>
              </a:tr>
              <a:tr h="665162">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Зеленый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45944532"/>
                  </a:ext>
                </a:extLst>
              </a:tr>
              <a:tr h="665162">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1</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Синий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70336708"/>
                  </a:ext>
                </a:extLst>
              </a:tr>
              <a:tr h="665162">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a:effectLst/>
                        </a:rPr>
                        <a:t>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pPr>
                      <a:r>
                        <a:rPr lang="ru-RU" sz="1400" dirty="0">
                          <a:effectLst/>
                        </a:rPr>
                        <a:t>Черный</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47465100"/>
                  </a:ext>
                </a:extLst>
              </a:tr>
            </a:tbl>
          </a:graphicData>
        </a:graphic>
      </p:graphicFrame>
    </p:spTree>
    <p:extLst>
      <p:ext uri="{BB962C8B-B14F-4D97-AF65-F5344CB8AC3E}">
        <p14:creationId xmlns:p14="http://schemas.microsoft.com/office/powerpoint/2010/main" val="4020577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DFF3213-9816-42E8-BB49-B080E7D5CC2D}"/>
              </a:ext>
            </a:extLst>
          </p:cNvPr>
          <p:cNvSpPr>
            <a:spLocks noGrp="1"/>
          </p:cNvSpPr>
          <p:nvPr>
            <p:ph idx="1"/>
          </p:nvPr>
        </p:nvSpPr>
        <p:spPr>
          <a:xfrm>
            <a:off x="0" y="0"/>
            <a:ext cx="10424159" cy="6858000"/>
          </a:xfrm>
        </p:spPr>
        <p:txBody>
          <a:bodyPr anchor="ctr">
            <a:normAutofit lnSpcReduction="10000"/>
          </a:bodyPr>
          <a:lstStyle/>
          <a:p>
            <a:pPr marL="0" indent="182563">
              <a:buNone/>
            </a:pPr>
            <a:r>
              <a:rPr lang="ru-RU" dirty="0"/>
              <a:t>На практике же, для сохранения информации о цвете каждой точки цветного изображения в модели RGB обычно отводится 3 байта (то есть 24 бита) - по 1 байту (то есть по 8 бит) под значение цвета каждой составляющей. Таким образом, каждая RGB-составляющая может принимать значение в диапазоне от 0 до 255 (всего 28=256 значений), а каждая точка изображения, при такой системе кодирования может быть окрашена в один из 16 777 216 цветов. Такой набор цветов принято называть </a:t>
            </a:r>
            <a:r>
              <a:rPr lang="ru-RU" dirty="0" err="1"/>
              <a:t>True</a:t>
            </a:r>
            <a:r>
              <a:rPr lang="ru-RU" dirty="0"/>
              <a:t> </a:t>
            </a:r>
            <a:r>
              <a:rPr lang="ru-RU" dirty="0" err="1"/>
              <a:t>Color</a:t>
            </a:r>
            <a:r>
              <a:rPr lang="ru-RU" dirty="0"/>
              <a:t> (правдивые цвета), потому что человеческий глаз все равно не в состоянии различить большего разнообразия.</a:t>
            </a:r>
          </a:p>
          <a:p>
            <a:pPr marL="0" indent="182563">
              <a:buNone/>
            </a:pPr>
            <a:r>
              <a:rPr lang="ru-RU" dirty="0"/>
              <a:t>Для того чтобы на экране монитора формировалось изображение, информация о каждой точке (код цвета точки) должна храниться в видеопамяти компьютера. Рассчитаем необходимый объем видеопамяти для одного из графических режимов. В современных компьютерах разрешение экрана обычно составляет 1280х1024 точек. Т.е. всего 1280 * 1024 = 1310720 точек. При глубине цвета 32 бита на точку необходимый объем видеопамяти: 32 * 1310720 = 41943040 бит = 5242880 байт = 5120 Кб = 5 Мб.</a:t>
            </a:r>
          </a:p>
          <a:p>
            <a:pPr marL="0" indent="182563">
              <a:buNone/>
            </a:pPr>
            <a:r>
              <a:rPr lang="ru-RU" dirty="0"/>
              <a:t>Растровые изображения очень чувствительны к масштабированию (увеличению или уменьшению). При уменьшении растрового изображения несколько соседних точек преобразуются в одну, поэтому теряется различимость мелких деталей изображения. При увеличении изображения увеличивается размер каждой точки и появляется ступенчатый эффект, который можно увидеть невооруженным глазом.</a:t>
            </a:r>
          </a:p>
          <a:p>
            <a:endParaRPr lang="ru-RU" dirty="0"/>
          </a:p>
        </p:txBody>
      </p:sp>
    </p:spTree>
    <p:extLst>
      <p:ext uri="{BB962C8B-B14F-4D97-AF65-F5344CB8AC3E}">
        <p14:creationId xmlns:p14="http://schemas.microsoft.com/office/powerpoint/2010/main" val="27150668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41</TotalTime>
  <Words>1883</Words>
  <Application>Microsoft Office PowerPoint</Application>
  <PresentationFormat>Широкоэкранный</PresentationFormat>
  <Paragraphs>103</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Century Gothic</vt:lpstr>
      <vt:lpstr>Times New Roman</vt:lpstr>
      <vt:lpstr>Wingdings 3</vt:lpstr>
      <vt:lpstr>Ион</vt:lpstr>
      <vt:lpstr>Дискретное (цифровое) представление текстовой, графической, звуковой и видеоинформации.</vt:lpstr>
      <vt:lpstr>Презентация PowerPoint</vt:lpstr>
      <vt:lpstr>Презентация PowerPoint</vt:lpstr>
      <vt:lpstr>Аналоговый и дискретный способ кодирования</vt:lpstr>
      <vt:lpstr>Презентация PowerPoint</vt:lpstr>
      <vt:lpstr>Кодирование изображений</vt:lpstr>
      <vt:lpstr>Презентация PowerPoint</vt:lpstr>
      <vt:lpstr>Презентация PowerPoint</vt:lpstr>
      <vt:lpstr>Презентация PowerPoint</vt:lpstr>
      <vt:lpstr>Кодирование векторных изображений </vt:lpstr>
      <vt:lpstr>Графические форматы файлов </vt:lpstr>
      <vt:lpstr>Презентация PowerPoint</vt:lpstr>
      <vt:lpstr>Презентация PowerPoint</vt:lpstr>
      <vt:lpstr>Двоичное кодирование звука</vt:lpstr>
      <vt:lpstr>Презентация PowerPoint</vt:lpstr>
      <vt:lpstr>Представление видеоинформации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Дискретное (цифровое) представление текстовой, графической, звуковой и видеоинформации.</dc:title>
  <dc:creator>admin</dc:creator>
  <cp:lastModifiedBy>admin</cp:lastModifiedBy>
  <cp:revision>5</cp:revision>
  <dcterms:created xsi:type="dcterms:W3CDTF">2021-10-15T05:58:41Z</dcterms:created>
  <dcterms:modified xsi:type="dcterms:W3CDTF">2021-10-21T05:14:55Z</dcterms:modified>
</cp:coreProperties>
</file>