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213E81AD-773C-4AD7-9D1F-C7EE146BE12F}" type="datetimeFigureOut">
              <a:rPr lang="ru-RU" smtClean="0"/>
              <a:t>20.10.2021</a:t>
            </a:fld>
            <a:endParaRPr lang="ru-RU"/>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ru-RU"/>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7061344F-E9B2-48BC-92E2-2B3829C77F24}" type="slidenum">
              <a:rPr lang="ru-RU" smtClean="0"/>
              <a:t>‹#›</a:t>
            </a:fld>
            <a:endParaRPr lang="ru-RU"/>
          </a:p>
        </p:txBody>
      </p:sp>
    </p:spTree>
    <p:extLst>
      <p:ext uri="{BB962C8B-B14F-4D97-AF65-F5344CB8AC3E}">
        <p14:creationId xmlns:p14="http://schemas.microsoft.com/office/powerpoint/2010/main" val="297581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13E81AD-773C-4AD7-9D1F-C7EE146BE12F}"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145038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ru-RU"/>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213E81AD-773C-4AD7-9D1F-C7EE146BE12F}"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3827168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ru-RU"/>
              <a:t>Образец заголовка</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213E81AD-773C-4AD7-9D1F-C7EE146BE12F}"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839262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13E81AD-773C-4AD7-9D1F-C7EE146BE12F}"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4186546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13E81AD-773C-4AD7-9D1F-C7EE146BE12F}" type="datetimeFigureOut">
              <a:rPr lang="ru-RU" smtClean="0"/>
              <a:t>20.10.2021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3093195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13E81AD-773C-4AD7-9D1F-C7EE146BE12F}" type="datetimeFigureOut">
              <a:rPr lang="ru-RU" smtClean="0"/>
              <a:t>20.10.2021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5576753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13E81AD-773C-4AD7-9D1F-C7EE146BE12F}"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26394767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13E81AD-773C-4AD7-9D1F-C7EE146BE12F}"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524077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13E81AD-773C-4AD7-9D1F-C7EE146BE12F}"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409153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13E81AD-773C-4AD7-9D1F-C7EE146BE12F}" type="datetimeFigureOut">
              <a:rPr lang="ru-RU" smtClean="0"/>
              <a:t>20.10.2021</a:t>
            </a:fld>
            <a:endParaRPr lang="ru-RU"/>
          </a:p>
        </p:txBody>
      </p:sp>
      <p:sp>
        <p:nvSpPr>
          <p:cNvPr id="5" name="Footer Placeholder 4"/>
          <p:cNvSpPr>
            <a:spLocks noGrp="1"/>
          </p:cNvSpPr>
          <p:nvPr>
            <p:ph type="ftr" sz="quarter" idx="11"/>
          </p:nvPr>
        </p:nvSpPr>
        <p:spPr/>
        <p:txBody>
          <a:bodyPr/>
          <a:lstStyle/>
          <a:p>
            <a:endParaRPr lang="ru-RU"/>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1096692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13E81AD-773C-4AD7-9D1F-C7EE146BE12F}"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2612240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13E81AD-773C-4AD7-9D1F-C7EE146BE12F}" type="datetimeFigureOut">
              <a:rPr lang="ru-RU" smtClean="0"/>
              <a:t>20.10.2021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3240554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13E81AD-773C-4AD7-9D1F-C7EE146BE12F}" type="datetimeFigureOut">
              <a:rPr lang="ru-RU" smtClean="0"/>
              <a:t>20.10.2021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149566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3E81AD-773C-4AD7-9D1F-C7EE146BE12F}" type="datetimeFigureOut">
              <a:rPr lang="ru-RU" smtClean="0"/>
              <a:t>20.10.2021</a:t>
            </a:fld>
            <a:endParaRPr lang="ru-RU"/>
          </a:p>
        </p:txBody>
      </p:sp>
      <p:sp>
        <p:nvSpPr>
          <p:cNvPr id="3" name="Footer Placeholder 2"/>
          <p:cNvSpPr>
            <a:spLocks noGrp="1"/>
          </p:cNvSpPr>
          <p:nvPr>
            <p:ph type="ftr" sz="quarter" idx="11"/>
          </p:nvPr>
        </p:nvSpPr>
        <p:spPr/>
        <p:txBody>
          <a:bodyPr/>
          <a:lstStyle/>
          <a:p>
            <a:endParaRPr lang="ru-RU"/>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2744049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13E81AD-773C-4AD7-9D1F-C7EE146BE12F}"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976481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213E81AD-773C-4AD7-9D1F-C7EE146BE12F}" type="datetimeFigureOut">
              <a:rPr lang="ru-RU" smtClean="0"/>
              <a:t>20.10.2021</a:t>
            </a:fld>
            <a:endParaRPr lang="ru-RU"/>
          </a:p>
        </p:txBody>
      </p:sp>
      <p:sp>
        <p:nvSpPr>
          <p:cNvPr id="6" name="Footer Placeholder 5"/>
          <p:cNvSpPr>
            <a:spLocks noGrp="1"/>
          </p:cNvSpPr>
          <p:nvPr>
            <p:ph type="ftr" sz="quarter" idx="11"/>
          </p:nvPr>
        </p:nvSpPr>
        <p:spPr/>
        <p:txBody>
          <a:bodyPr/>
          <a:lstStyle/>
          <a:p>
            <a:endParaRPr lang="ru-R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061344F-E9B2-48BC-92E2-2B3829C77F24}" type="slidenum">
              <a:rPr lang="ru-RU" smtClean="0"/>
              <a:t>‹#›</a:t>
            </a:fld>
            <a:endParaRPr lang="ru-RU"/>
          </a:p>
        </p:txBody>
      </p:sp>
    </p:spTree>
    <p:extLst>
      <p:ext uri="{BB962C8B-B14F-4D97-AF65-F5344CB8AC3E}">
        <p14:creationId xmlns:p14="http://schemas.microsoft.com/office/powerpoint/2010/main" val="132007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ru-RU"/>
              <a:t>Образец заголовка</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213E81AD-773C-4AD7-9D1F-C7EE146BE12F}" type="datetimeFigureOut">
              <a:rPr lang="ru-RU" smtClean="0"/>
              <a:t>20.10.2021</a:t>
            </a:fld>
            <a:endParaRPr lang="ru-RU"/>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ru-RU"/>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7061344F-E9B2-48BC-92E2-2B3829C77F24}" type="slidenum">
              <a:rPr lang="ru-RU" smtClean="0"/>
              <a:t>‹#›</a:t>
            </a:fld>
            <a:endParaRPr lang="ru-RU"/>
          </a:p>
        </p:txBody>
      </p:sp>
    </p:spTree>
    <p:extLst>
      <p:ext uri="{BB962C8B-B14F-4D97-AF65-F5344CB8AC3E}">
        <p14:creationId xmlns:p14="http://schemas.microsoft.com/office/powerpoint/2010/main" val="61166971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0978AB-8A40-4B77-9C80-35A8B80F22AA}"/>
              </a:ext>
            </a:extLst>
          </p:cNvPr>
          <p:cNvSpPr>
            <a:spLocks noGrp="1"/>
          </p:cNvSpPr>
          <p:nvPr>
            <p:ph type="ctrTitle"/>
          </p:nvPr>
        </p:nvSpPr>
        <p:spPr/>
        <p:txBody>
          <a:bodyPr/>
          <a:lstStyle/>
          <a:p>
            <a:r>
              <a:rPr lang="ru-RU" dirty="0"/>
              <a:t>Базы данных. История, Развитие, Классификация</a:t>
            </a:r>
          </a:p>
        </p:txBody>
      </p:sp>
      <p:sp>
        <p:nvSpPr>
          <p:cNvPr id="3" name="Подзаголовок 2">
            <a:extLst>
              <a:ext uri="{FF2B5EF4-FFF2-40B4-BE49-F238E27FC236}">
                <a16:creationId xmlns:a16="http://schemas.microsoft.com/office/drawing/2014/main" id="{6CD785EF-50D0-40CB-8848-C44CCB4BDEC8}"/>
              </a:ext>
            </a:extLst>
          </p:cNvPr>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138018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FF7813-BFD6-4504-A1F3-D4FC88499BAC}"/>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DC94171B-F46E-44AC-857D-3703B0B15F72}"/>
              </a:ext>
            </a:extLst>
          </p:cNvPr>
          <p:cNvSpPr>
            <a:spLocks noGrp="1"/>
          </p:cNvSpPr>
          <p:nvPr>
            <p:ph idx="1"/>
          </p:nvPr>
        </p:nvSpPr>
        <p:spPr>
          <a:xfrm>
            <a:off x="0" y="2203704"/>
            <a:ext cx="12192000" cy="4654296"/>
          </a:xfrm>
        </p:spPr>
        <p:txBody>
          <a:bodyPr>
            <a:normAutofit fontScale="92500"/>
          </a:bodyPr>
          <a:lstStyle/>
          <a:p>
            <a:r>
              <a:rPr lang="ru-RU" sz="2800" dirty="0">
                <a:solidFill>
                  <a:schemeClr val="tx1"/>
                </a:solidFill>
              </a:rPr>
              <a:t>При подобном способе организации одновременная работа нескольких пользователей, связанная с модификацией данных в файле, либо вообще не реализовывалась, либо была очень замедлена.</a:t>
            </a:r>
          </a:p>
          <a:p>
            <a:r>
              <a:rPr lang="ru-RU" sz="2800" dirty="0">
                <a:solidFill>
                  <a:schemeClr val="tx1"/>
                </a:solidFill>
              </a:rPr>
              <a:t>Эти недостатки послужили тем толчком, который заставил разработчиков информационных систем предложить новый подход к управлению информацией. Этот подход был реализован в рамках новых программных систем, названных впоследствии Системами Управления Базами Данных (СУБД), а сами хранилища информации, которые работали под управлением данных систем, назывались базами или банками данных (БД и </a:t>
            </a:r>
            <a:r>
              <a:rPr lang="ru-RU" sz="2800" dirty="0" err="1">
                <a:solidFill>
                  <a:schemeClr val="tx1"/>
                </a:solidFill>
              </a:rPr>
              <a:t>БнД</a:t>
            </a:r>
            <a:r>
              <a:rPr lang="ru-RU" sz="2800" dirty="0">
                <a:solidFill>
                  <a:schemeClr val="tx1"/>
                </a:solidFill>
              </a:rPr>
              <a:t>).</a:t>
            </a:r>
          </a:p>
          <a:p>
            <a:endParaRPr lang="ru-RU" sz="2800" dirty="0">
              <a:solidFill>
                <a:schemeClr val="tx1"/>
              </a:solidFill>
            </a:endParaRPr>
          </a:p>
        </p:txBody>
      </p:sp>
    </p:spTree>
    <p:extLst>
      <p:ext uri="{BB962C8B-B14F-4D97-AF65-F5344CB8AC3E}">
        <p14:creationId xmlns:p14="http://schemas.microsoft.com/office/powerpoint/2010/main" val="574362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1E6880-5F31-4326-B233-B155BC933191}"/>
              </a:ext>
            </a:extLst>
          </p:cNvPr>
          <p:cNvSpPr>
            <a:spLocks noGrp="1"/>
          </p:cNvSpPr>
          <p:nvPr>
            <p:ph type="title"/>
          </p:nvPr>
        </p:nvSpPr>
        <p:spPr/>
        <p:txBody>
          <a:bodyPr/>
          <a:lstStyle/>
          <a:p>
            <a:r>
              <a:rPr lang="ru-RU" b="1" dirty="0"/>
              <a:t>История развития БД</a:t>
            </a:r>
            <a:br>
              <a:rPr lang="ru-RU" dirty="0"/>
            </a:br>
            <a:endParaRPr lang="ru-RU" dirty="0"/>
          </a:p>
        </p:txBody>
      </p:sp>
      <p:sp>
        <p:nvSpPr>
          <p:cNvPr id="3" name="Объект 2">
            <a:extLst>
              <a:ext uri="{FF2B5EF4-FFF2-40B4-BE49-F238E27FC236}">
                <a16:creationId xmlns:a16="http://schemas.microsoft.com/office/drawing/2014/main" id="{FAAB57AF-FFB1-46B9-86E0-63E3CFC4842D}"/>
              </a:ext>
            </a:extLst>
          </p:cNvPr>
          <p:cNvSpPr>
            <a:spLocks noGrp="1"/>
          </p:cNvSpPr>
          <p:nvPr>
            <p:ph idx="1"/>
          </p:nvPr>
        </p:nvSpPr>
        <p:spPr>
          <a:xfrm>
            <a:off x="0" y="2148840"/>
            <a:ext cx="12192000" cy="4709160"/>
          </a:xfrm>
        </p:spPr>
        <p:txBody>
          <a:bodyPr>
            <a:normAutofit fontScale="92500" lnSpcReduction="20000"/>
          </a:bodyPr>
          <a:lstStyle/>
          <a:p>
            <a:r>
              <a:rPr lang="ru-RU" sz="2800" dirty="0">
                <a:solidFill>
                  <a:schemeClr val="tx1"/>
                </a:solidFill>
              </a:rPr>
              <a:t>Концепция БД сложилась в конце 60-х годов прошлого столетия и с тех пор постоянно развивалась.</a:t>
            </a:r>
          </a:p>
          <a:p>
            <a:r>
              <a:rPr lang="ru-RU" sz="2800" b="1" dirty="0">
                <a:solidFill>
                  <a:schemeClr val="tx1"/>
                </a:solidFill>
              </a:rPr>
              <a:t>Первый этап</a:t>
            </a:r>
            <a:r>
              <a:rPr lang="ru-RU" sz="2800" dirty="0">
                <a:solidFill>
                  <a:schemeClr val="tx1"/>
                </a:solidFill>
              </a:rPr>
              <a:t> сложился к началу 60-х годов прошлого века и характеризуется следующими признаками:</a:t>
            </a:r>
          </a:p>
          <a:p>
            <a:pPr marL="400050" lvl="1" indent="0">
              <a:buNone/>
            </a:pPr>
            <a:r>
              <a:rPr lang="ru-RU" sz="2400" dirty="0">
                <a:solidFill>
                  <a:schemeClr val="tx1"/>
                </a:solidFill>
              </a:rPr>
              <a:t>информация преимущественно хранится в последовательных файлах на магнитных лентах;</a:t>
            </a:r>
          </a:p>
          <a:p>
            <a:pPr marL="400050" lvl="1" indent="0">
              <a:buNone/>
            </a:pPr>
            <a:r>
              <a:rPr lang="ru-RU" sz="2400" dirty="0">
                <a:solidFill>
                  <a:schemeClr val="tx1"/>
                </a:solidFill>
              </a:rPr>
              <a:t>физическая структура данных строго соответствует логической;</a:t>
            </a:r>
          </a:p>
          <a:p>
            <a:pPr marL="400050" lvl="1" indent="0">
              <a:buNone/>
            </a:pPr>
            <a:r>
              <a:rPr lang="ru-RU" sz="2400" dirty="0">
                <a:solidFill>
                  <a:schemeClr val="tx1"/>
                </a:solidFill>
              </a:rPr>
              <a:t>в качестве архива хранятся несколько копий файлов;</a:t>
            </a:r>
          </a:p>
          <a:p>
            <a:pPr marL="400050" lvl="1" indent="0">
              <a:buNone/>
            </a:pPr>
            <a:r>
              <a:rPr lang="ru-RU" sz="2400" dirty="0">
                <a:solidFill>
                  <a:schemeClr val="tx1"/>
                </a:solidFill>
              </a:rPr>
              <a:t>файлы предназначены для единственной программы;</a:t>
            </a:r>
          </a:p>
          <a:p>
            <a:pPr marL="400050" lvl="1" indent="0">
              <a:buNone/>
            </a:pPr>
            <a:r>
              <a:rPr lang="ru-RU" sz="2400" dirty="0">
                <a:solidFill>
                  <a:schemeClr val="tx1"/>
                </a:solidFill>
              </a:rPr>
              <a:t>программист планирует не только логическую, но и физическую организацию данных;</a:t>
            </a:r>
          </a:p>
          <a:p>
            <a:pPr marL="400050" lvl="1" indent="0">
              <a:buNone/>
            </a:pPr>
            <a:r>
              <a:rPr lang="ru-RU" sz="2400" dirty="0">
                <a:solidFill>
                  <a:schemeClr val="tx1"/>
                </a:solidFill>
              </a:rPr>
              <a:t>при изменении физической или логической организации данных программа должна перерабатываться.</a:t>
            </a:r>
          </a:p>
          <a:p>
            <a:endParaRPr lang="ru-RU" dirty="0"/>
          </a:p>
        </p:txBody>
      </p:sp>
    </p:spTree>
    <p:extLst>
      <p:ext uri="{BB962C8B-B14F-4D97-AF65-F5344CB8AC3E}">
        <p14:creationId xmlns:p14="http://schemas.microsoft.com/office/powerpoint/2010/main" val="3524274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2DDFD9-648A-4B45-A5E2-205B29055842}"/>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0D42F36B-44B4-4945-8D41-D1B984D1D6EB}"/>
              </a:ext>
            </a:extLst>
          </p:cNvPr>
          <p:cNvSpPr>
            <a:spLocks noGrp="1"/>
          </p:cNvSpPr>
          <p:nvPr>
            <p:ph idx="1"/>
          </p:nvPr>
        </p:nvSpPr>
        <p:spPr>
          <a:xfrm>
            <a:off x="0" y="2212848"/>
            <a:ext cx="12192000" cy="4645152"/>
          </a:xfrm>
        </p:spPr>
        <p:txBody>
          <a:bodyPr>
            <a:normAutofit/>
          </a:bodyPr>
          <a:lstStyle/>
          <a:p>
            <a:r>
              <a:rPr lang="ru-RU" sz="2800" b="1" dirty="0">
                <a:solidFill>
                  <a:schemeClr val="tx1"/>
                </a:solidFill>
              </a:rPr>
              <a:t>Второй этап</a:t>
            </a:r>
            <a:r>
              <a:rPr lang="ru-RU" sz="2800" dirty="0">
                <a:solidFill>
                  <a:schemeClr val="tx1"/>
                </a:solidFill>
              </a:rPr>
              <a:t> относится к середине 60-х годов и имеет следующие особенности:</a:t>
            </a:r>
          </a:p>
          <a:p>
            <a:pPr marL="400050" lvl="1" indent="0">
              <a:buNone/>
            </a:pPr>
            <a:r>
              <a:rPr lang="ru-RU" sz="2400" dirty="0">
                <a:solidFill>
                  <a:schemeClr val="tx1"/>
                </a:solidFill>
              </a:rPr>
              <a:t>появились внешние устройства прямого доступа, позволившие осуществить произвольный доступ к записям (прямой, индексно-последовательный);</a:t>
            </a:r>
          </a:p>
          <a:p>
            <a:pPr marL="400050" lvl="1" indent="0">
              <a:buNone/>
            </a:pPr>
            <a:r>
              <a:rPr lang="ru-RU" sz="2400" dirty="0">
                <a:solidFill>
                  <a:schemeClr val="tx1"/>
                </a:solidFill>
              </a:rPr>
              <a:t>вошли в употребление процедуры поиска записи по ключевому полю (обычно одному);</a:t>
            </a:r>
          </a:p>
          <a:p>
            <a:pPr marL="400050" lvl="1" indent="0">
              <a:buNone/>
            </a:pPr>
            <a:r>
              <a:rPr lang="ru-RU" sz="2400" dirty="0">
                <a:solidFill>
                  <a:schemeClr val="tx1"/>
                </a:solidFill>
              </a:rPr>
              <a:t>стало возможным переносить файлы на другие внешние устройства без изменения прикладных программ, что обычно обеспечивалось средствами языка управления данными соответствующей операционной системы.</a:t>
            </a:r>
          </a:p>
        </p:txBody>
      </p:sp>
    </p:spTree>
    <p:extLst>
      <p:ext uri="{BB962C8B-B14F-4D97-AF65-F5344CB8AC3E}">
        <p14:creationId xmlns:p14="http://schemas.microsoft.com/office/powerpoint/2010/main" val="1667392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A3D294-4A34-45C2-9539-86F780133B40}"/>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F5E3C217-0796-45C4-9FF3-3A160D9E504A}"/>
              </a:ext>
            </a:extLst>
          </p:cNvPr>
          <p:cNvSpPr>
            <a:spLocks noGrp="1"/>
          </p:cNvSpPr>
          <p:nvPr>
            <p:ph idx="1"/>
          </p:nvPr>
        </p:nvSpPr>
        <p:spPr>
          <a:xfrm>
            <a:off x="0" y="2286000"/>
            <a:ext cx="12192000" cy="4572000"/>
          </a:xfrm>
        </p:spPr>
        <p:txBody>
          <a:bodyPr>
            <a:normAutofit fontScale="92500"/>
          </a:bodyPr>
          <a:lstStyle/>
          <a:p>
            <a:r>
              <a:rPr lang="ru-RU" sz="2800" b="1" dirty="0">
                <a:solidFill>
                  <a:schemeClr val="tx1"/>
                </a:solidFill>
              </a:rPr>
              <a:t>Третий этап</a:t>
            </a:r>
            <a:r>
              <a:rPr lang="ru-RU" sz="2800" dirty="0">
                <a:solidFill>
                  <a:schemeClr val="tx1"/>
                </a:solidFill>
              </a:rPr>
              <a:t> начался с конца 60-х годов. Основным достижением можно считать осознание необходимости централизации данных для доступа к ним различных приложений. При этом уменьшается избыточность и противоречивость информации, приложения используют стандартные средства доступа к данным. На этом этапе возросла сложность организации данных, был реализован эффективный поиск записей по многим ключам. Именно на этом этапе появились первые СУБД. Прежде всего развивались теория и практика построения иерархических и сетевых СУБД. В этих моделях связи данных описываются с помощью деревьев и графов общего вида.</a:t>
            </a:r>
          </a:p>
          <a:p>
            <a:endParaRPr lang="ru-RU" sz="2800" dirty="0">
              <a:solidFill>
                <a:schemeClr val="tx1"/>
              </a:solidFill>
            </a:endParaRPr>
          </a:p>
        </p:txBody>
      </p:sp>
    </p:spTree>
    <p:extLst>
      <p:ext uri="{BB962C8B-B14F-4D97-AF65-F5344CB8AC3E}">
        <p14:creationId xmlns:p14="http://schemas.microsoft.com/office/powerpoint/2010/main" val="4282253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F4886D-76A1-4BFF-BDCB-1EE122F0ED8F}"/>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40666282-45E7-4935-AF94-9C2E51EA7CFA}"/>
              </a:ext>
            </a:extLst>
          </p:cNvPr>
          <p:cNvSpPr>
            <a:spLocks noGrp="1"/>
          </p:cNvSpPr>
          <p:nvPr>
            <p:ph idx="1"/>
          </p:nvPr>
        </p:nvSpPr>
        <p:spPr>
          <a:xfrm>
            <a:off x="1" y="2221992"/>
            <a:ext cx="12191998" cy="4636008"/>
          </a:xfrm>
        </p:spPr>
        <p:txBody>
          <a:bodyPr>
            <a:normAutofit fontScale="92500" lnSpcReduction="20000"/>
          </a:bodyPr>
          <a:lstStyle/>
          <a:p>
            <a:r>
              <a:rPr lang="ru-RU" sz="2800" b="1" dirty="0">
                <a:solidFill>
                  <a:schemeClr val="tx1"/>
                </a:solidFill>
              </a:rPr>
              <a:t>Четвертый этап</a:t>
            </a:r>
            <a:r>
              <a:rPr lang="ru-RU" sz="2800" dirty="0">
                <a:solidFill>
                  <a:schemeClr val="tx1"/>
                </a:solidFill>
              </a:rPr>
              <a:t> датируется второй половиной 70-х годов. На этом этапе были реализованы следующие основные характеристики СУБД:</a:t>
            </a:r>
          </a:p>
          <a:p>
            <a:pPr marL="800100" lvl="2" indent="0">
              <a:buNone/>
            </a:pPr>
            <a:r>
              <a:rPr lang="ru-RU" sz="2000" dirty="0">
                <a:solidFill>
                  <a:schemeClr val="tx1"/>
                </a:solidFill>
              </a:rPr>
              <a:t>логическая и физическая независимость данных;</a:t>
            </a:r>
          </a:p>
          <a:p>
            <a:pPr marL="800100" lvl="2" indent="0">
              <a:buNone/>
            </a:pPr>
            <a:r>
              <a:rPr lang="ru-RU" sz="2000" dirty="0">
                <a:solidFill>
                  <a:schemeClr val="tx1"/>
                </a:solidFill>
              </a:rPr>
              <a:t>удобство развития БД;</a:t>
            </a:r>
          </a:p>
          <a:p>
            <a:pPr marL="800100" lvl="2" indent="0">
              <a:buNone/>
            </a:pPr>
            <a:r>
              <a:rPr lang="ru-RU" sz="2000" dirty="0">
                <a:solidFill>
                  <a:schemeClr val="tx1"/>
                </a:solidFill>
              </a:rPr>
              <a:t>безопасность, секретность, целостность данных;</a:t>
            </a:r>
          </a:p>
          <a:p>
            <a:pPr marL="800100" lvl="2" indent="0">
              <a:buNone/>
            </a:pPr>
            <a:r>
              <a:rPr lang="ru-RU" sz="2000" dirty="0">
                <a:solidFill>
                  <a:schemeClr val="tx1"/>
                </a:solidFill>
              </a:rPr>
              <a:t>поиск информации по различным запросам;</a:t>
            </a:r>
          </a:p>
          <a:p>
            <a:pPr marL="800100" lvl="2" indent="0">
              <a:buNone/>
            </a:pPr>
            <a:r>
              <a:rPr lang="ru-RU" sz="2000" dirty="0">
                <a:solidFill>
                  <a:schemeClr val="tx1"/>
                </a:solidFill>
              </a:rPr>
              <a:t>языковые средства для администратора, прикладного программиста, пользователя-непрофессионала.</a:t>
            </a:r>
          </a:p>
          <a:p>
            <a:r>
              <a:rPr lang="ru-RU" sz="2800" dirty="0">
                <a:solidFill>
                  <a:schemeClr val="tx1"/>
                </a:solidFill>
              </a:rPr>
              <a:t>С начала 70-х годов после публикаций </a:t>
            </a:r>
            <a:r>
              <a:rPr lang="ru-RU" sz="2800" dirty="0" err="1">
                <a:solidFill>
                  <a:schemeClr val="tx1"/>
                </a:solidFill>
              </a:rPr>
              <a:t>Э.Кодда</a:t>
            </a:r>
            <a:r>
              <a:rPr lang="ru-RU" sz="2800" dirty="0">
                <a:solidFill>
                  <a:schemeClr val="tx1"/>
                </a:solidFill>
              </a:rPr>
              <a:t> начались активные исследования  реляционной модели данных. Основу реляционной СУБД составляют таблицы. Вплоть до 80-х годов реляционные СУБД считались перспективными, но трудными для реализации.</a:t>
            </a:r>
          </a:p>
          <a:p>
            <a:endParaRPr lang="ru-RU" dirty="0"/>
          </a:p>
        </p:txBody>
      </p:sp>
    </p:spTree>
    <p:extLst>
      <p:ext uri="{BB962C8B-B14F-4D97-AF65-F5344CB8AC3E}">
        <p14:creationId xmlns:p14="http://schemas.microsoft.com/office/powerpoint/2010/main" val="910337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702C46-FAE5-4C86-8C1D-5524B12A507D}"/>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308FC78-3321-4DFE-AA1E-FD68354E9F40}"/>
              </a:ext>
            </a:extLst>
          </p:cNvPr>
          <p:cNvSpPr>
            <a:spLocks noGrp="1"/>
          </p:cNvSpPr>
          <p:nvPr>
            <p:ph idx="1"/>
          </p:nvPr>
        </p:nvSpPr>
        <p:spPr>
          <a:xfrm>
            <a:off x="0" y="2221992"/>
            <a:ext cx="12192000" cy="4636008"/>
          </a:xfrm>
        </p:spPr>
        <p:txBody>
          <a:bodyPr>
            <a:normAutofit fontScale="92500" lnSpcReduction="20000"/>
          </a:bodyPr>
          <a:lstStyle/>
          <a:p>
            <a:r>
              <a:rPr lang="ru-RU" sz="3200" b="1" dirty="0">
                <a:solidFill>
                  <a:schemeClr val="tx1"/>
                </a:solidFill>
              </a:rPr>
              <a:t>Новый этап</a:t>
            </a:r>
            <a:r>
              <a:rPr lang="ru-RU" sz="3200" dirty="0">
                <a:solidFill>
                  <a:schemeClr val="tx1"/>
                </a:solidFill>
              </a:rPr>
              <a:t> в развитии СУБД наступил при появлении персональных компьютеров. На этом этапе на передний план вышли  такие особенности СУБД, как:</a:t>
            </a:r>
          </a:p>
          <a:p>
            <a:pPr marL="800100" lvl="2" indent="0">
              <a:buNone/>
            </a:pPr>
            <a:r>
              <a:rPr lang="ru-RU" sz="2400" dirty="0">
                <a:solidFill>
                  <a:schemeClr val="tx1"/>
                </a:solidFill>
              </a:rPr>
              <a:t>дружественность и удобство работы пользователя (развитые диалоги, меню, оконный интерфейс, контекстная помощь);</a:t>
            </a:r>
          </a:p>
          <a:p>
            <a:pPr marL="800100" lvl="2" indent="0">
              <a:buNone/>
            </a:pPr>
            <a:r>
              <a:rPr lang="ru-RU" sz="2400" dirty="0">
                <a:solidFill>
                  <a:schemeClr val="tx1"/>
                </a:solidFill>
              </a:rPr>
              <a:t>упрощение громоздких схем СУБД за счет частичной реализации ряда свойств;</a:t>
            </a:r>
          </a:p>
          <a:p>
            <a:pPr marL="800100" lvl="2" indent="0">
              <a:buNone/>
            </a:pPr>
            <a:r>
              <a:rPr lang="ru-RU" sz="2400" dirty="0">
                <a:solidFill>
                  <a:schemeClr val="tx1"/>
                </a:solidFill>
              </a:rPr>
              <a:t>почти полный переход на реляционные СУБД;</a:t>
            </a:r>
          </a:p>
          <a:p>
            <a:pPr marL="800100" lvl="2" indent="0">
              <a:buNone/>
            </a:pPr>
            <a:r>
              <a:rPr lang="ru-RU" sz="2400" dirty="0">
                <a:solidFill>
                  <a:schemeClr val="tx1"/>
                </a:solidFill>
              </a:rPr>
              <a:t>ориентация не только на программиста, но и на пользователя-непрофессионала;</a:t>
            </a:r>
          </a:p>
          <a:p>
            <a:pPr marL="800100" lvl="2" indent="0">
              <a:buNone/>
            </a:pPr>
            <a:r>
              <a:rPr lang="ru-RU" sz="2400" dirty="0">
                <a:solidFill>
                  <a:schemeClr val="tx1"/>
                </a:solidFill>
              </a:rPr>
              <a:t>наличие средств автоматизации программирования в виде генераторов форм, меню, отчетов, запросов.</a:t>
            </a:r>
          </a:p>
          <a:p>
            <a:endParaRPr lang="ru-RU" dirty="0"/>
          </a:p>
        </p:txBody>
      </p:sp>
    </p:spTree>
    <p:extLst>
      <p:ext uri="{BB962C8B-B14F-4D97-AF65-F5344CB8AC3E}">
        <p14:creationId xmlns:p14="http://schemas.microsoft.com/office/powerpoint/2010/main" val="1238595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30FB64-2313-4A22-BBD7-24F91CA55AAC}"/>
              </a:ext>
            </a:extLst>
          </p:cNvPr>
          <p:cNvSpPr>
            <a:spLocks noGrp="1"/>
          </p:cNvSpPr>
          <p:nvPr>
            <p:ph type="title"/>
          </p:nvPr>
        </p:nvSpPr>
        <p:spPr/>
        <p:txBody>
          <a:bodyPr/>
          <a:lstStyle/>
          <a:p>
            <a:r>
              <a:rPr lang="ru-RU" dirty="0"/>
              <a:t> </a:t>
            </a:r>
            <a:br>
              <a:rPr lang="ru-RU" dirty="0"/>
            </a:br>
            <a:r>
              <a:rPr lang="ru-RU" b="1" dirty="0"/>
              <a:t>Классификация БД</a:t>
            </a:r>
            <a:br>
              <a:rPr lang="ru-RU" dirty="0"/>
            </a:br>
            <a:endParaRPr lang="ru-RU" dirty="0"/>
          </a:p>
        </p:txBody>
      </p:sp>
      <p:sp>
        <p:nvSpPr>
          <p:cNvPr id="3" name="Объект 2">
            <a:extLst>
              <a:ext uri="{FF2B5EF4-FFF2-40B4-BE49-F238E27FC236}">
                <a16:creationId xmlns:a16="http://schemas.microsoft.com/office/drawing/2014/main" id="{41CFE055-818A-406E-8286-BBAAC8FC2574}"/>
              </a:ext>
            </a:extLst>
          </p:cNvPr>
          <p:cNvSpPr>
            <a:spLocks noGrp="1"/>
          </p:cNvSpPr>
          <p:nvPr>
            <p:ph idx="1"/>
          </p:nvPr>
        </p:nvSpPr>
        <p:spPr>
          <a:xfrm>
            <a:off x="0" y="2249424"/>
            <a:ext cx="12192000" cy="4608576"/>
          </a:xfrm>
        </p:spPr>
        <p:txBody>
          <a:bodyPr>
            <a:normAutofit/>
          </a:bodyPr>
          <a:lstStyle/>
          <a:p>
            <a:r>
              <a:rPr lang="ru-RU" sz="2400" dirty="0">
                <a:solidFill>
                  <a:schemeClr val="tx1"/>
                </a:solidFill>
              </a:rPr>
              <a:t>Классификация БД может быть произведена по различным признакам, среди которых выделяют:</a:t>
            </a:r>
          </a:p>
          <a:p>
            <a:pPr marL="0" lvl="0" indent="0">
              <a:buNone/>
            </a:pPr>
            <a:r>
              <a:rPr lang="ru-RU" sz="2400" i="1" dirty="0">
                <a:solidFill>
                  <a:schemeClr val="tx1"/>
                </a:solidFill>
              </a:rPr>
              <a:t>1) По форме представления информации:</a:t>
            </a:r>
            <a:r>
              <a:rPr lang="ru-RU" sz="2400" dirty="0">
                <a:solidFill>
                  <a:schemeClr val="tx1"/>
                </a:solidFill>
              </a:rPr>
              <a:t> фактографические и документальные.</a:t>
            </a:r>
          </a:p>
          <a:p>
            <a:pPr marL="0" lvl="0" indent="0">
              <a:buNone/>
            </a:pPr>
            <a:r>
              <a:rPr lang="ru-RU" sz="2400" i="1" dirty="0">
                <a:solidFill>
                  <a:schemeClr val="tx1"/>
                </a:solidFill>
              </a:rPr>
              <a:t>2) По типу используемой модели данных:</a:t>
            </a:r>
            <a:r>
              <a:rPr lang="ru-RU" sz="2400" dirty="0">
                <a:solidFill>
                  <a:schemeClr val="tx1"/>
                </a:solidFill>
              </a:rPr>
              <a:t> иерархические, сетевые, реляционные.</a:t>
            </a:r>
          </a:p>
          <a:p>
            <a:pPr marL="0" lvl="0" indent="0">
              <a:buNone/>
            </a:pPr>
            <a:r>
              <a:rPr lang="ru-RU" sz="2400" i="1" dirty="0">
                <a:solidFill>
                  <a:schemeClr val="tx1"/>
                </a:solidFill>
              </a:rPr>
              <a:t>3) По типологии хранения данных:</a:t>
            </a:r>
            <a:r>
              <a:rPr lang="ru-RU" sz="2400" dirty="0">
                <a:solidFill>
                  <a:schemeClr val="tx1"/>
                </a:solidFill>
              </a:rPr>
              <a:t> локальные (централизованные) и распределённые (удалённые) БД.</a:t>
            </a:r>
          </a:p>
          <a:p>
            <a:r>
              <a:rPr lang="ru-RU" sz="2400" dirty="0">
                <a:solidFill>
                  <a:schemeClr val="tx1"/>
                </a:solidFill>
              </a:rPr>
              <a:t>Классификация не является полной. Различные источники предоставляют разнообразную классификацию.</a:t>
            </a:r>
          </a:p>
          <a:p>
            <a:endParaRPr lang="ru-RU" sz="2400" dirty="0">
              <a:solidFill>
                <a:schemeClr val="tx1"/>
              </a:solidFill>
            </a:endParaRPr>
          </a:p>
        </p:txBody>
      </p:sp>
    </p:spTree>
    <p:extLst>
      <p:ext uri="{BB962C8B-B14F-4D97-AF65-F5344CB8AC3E}">
        <p14:creationId xmlns:p14="http://schemas.microsoft.com/office/powerpoint/2010/main" val="562567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48C95A-D8D7-4775-987D-466DE6A81ED9}"/>
              </a:ext>
            </a:extLst>
          </p:cNvPr>
          <p:cNvSpPr>
            <a:spLocks noGrp="1"/>
          </p:cNvSpPr>
          <p:nvPr>
            <p:ph type="title"/>
          </p:nvPr>
        </p:nvSpPr>
        <p:spPr/>
        <p:txBody>
          <a:bodyPr/>
          <a:lstStyle/>
          <a:p>
            <a:r>
              <a:rPr lang="ru-RU" b="1" dirty="0"/>
              <a:t>История возникновения БД</a:t>
            </a:r>
            <a:br>
              <a:rPr lang="ru-RU" dirty="0"/>
            </a:br>
            <a:endParaRPr lang="ru-RU" dirty="0"/>
          </a:p>
        </p:txBody>
      </p:sp>
      <p:sp>
        <p:nvSpPr>
          <p:cNvPr id="3" name="Объект 2">
            <a:extLst>
              <a:ext uri="{FF2B5EF4-FFF2-40B4-BE49-F238E27FC236}">
                <a16:creationId xmlns:a16="http://schemas.microsoft.com/office/drawing/2014/main" id="{5B63B2FF-3376-4C75-B0E9-A25EB4268AB1}"/>
              </a:ext>
            </a:extLst>
          </p:cNvPr>
          <p:cNvSpPr>
            <a:spLocks noGrp="1"/>
          </p:cNvSpPr>
          <p:nvPr>
            <p:ph idx="1"/>
          </p:nvPr>
        </p:nvSpPr>
        <p:spPr>
          <a:xfrm>
            <a:off x="0" y="2295144"/>
            <a:ext cx="12192000" cy="4562855"/>
          </a:xfrm>
        </p:spPr>
        <p:txBody>
          <a:bodyPr>
            <a:normAutofit fontScale="92500" lnSpcReduction="10000"/>
          </a:bodyPr>
          <a:lstStyle/>
          <a:p>
            <a:r>
              <a:rPr lang="ru-RU" sz="2000" dirty="0">
                <a:solidFill>
                  <a:schemeClr val="tx1"/>
                </a:solidFill>
              </a:rPr>
              <a:t>В истории вычислительной техники можно проследить развитие двух основных областей ее использования.</a:t>
            </a:r>
          </a:p>
          <a:p>
            <a:r>
              <a:rPr lang="ru-RU" sz="2000" b="1" dirty="0">
                <a:solidFill>
                  <a:schemeClr val="tx1"/>
                </a:solidFill>
              </a:rPr>
              <a:t>Первая область</a:t>
            </a:r>
            <a:r>
              <a:rPr lang="ru-RU" sz="2000" dirty="0">
                <a:solidFill>
                  <a:schemeClr val="tx1"/>
                </a:solidFill>
              </a:rPr>
              <a:t> — применение вычислительной техники для выполнения численных расчетов, которые слишком долго или вообще невозможно производить вручную. Характерной особенностью данной области применения вычислительной техники является наличие сложных алгоритмов обработки, которые применяются к простым по структуре данным, объем которых сравнительно невелик.</a:t>
            </a:r>
          </a:p>
          <a:p>
            <a:r>
              <a:rPr lang="ru-RU" sz="2000" b="1" dirty="0">
                <a:solidFill>
                  <a:schemeClr val="tx1"/>
                </a:solidFill>
              </a:rPr>
              <a:t>Вторая область </a:t>
            </a:r>
            <a:r>
              <a:rPr lang="ru-RU" sz="2000" dirty="0">
                <a:solidFill>
                  <a:schemeClr val="tx1"/>
                </a:solidFill>
              </a:rPr>
              <a:t>— это использование средств вычислительной техники в автоматических или автоматизированных информационных системах.</a:t>
            </a:r>
          </a:p>
          <a:p>
            <a:r>
              <a:rPr lang="ru-RU" sz="2000" dirty="0">
                <a:solidFill>
                  <a:schemeClr val="tx1"/>
                </a:solidFill>
              </a:rPr>
              <a:t>Информационная система представляет собой программно-аппаратный комплекс, обеспечивающий выполнение следующих функций:</a:t>
            </a:r>
          </a:p>
          <a:p>
            <a:pPr marL="400050" lvl="1" indent="0">
              <a:buNone/>
            </a:pPr>
            <a:r>
              <a:rPr lang="ru-RU" sz="1800" dirty="0">
                <a:solidFill>
                  <a:schemeClr val="tx1"/>
                </a:solidFill>
              </a:rPr>
              <a:t>1) надежное хранение информации в памяти компьютера;</a:t>
            </a:r>
          </a:p>
          <a:p>
            <a:pPr marL="400050" lvl="1" indent="0">
              <a:buNone/>
            </a:pPr>
            <a:r>
              <a:rPr lang="ru-RU" sz="1800" dirty="0">
                <a:solidFill>
                  <a:schemeClr val="tx1"/>
                </a:solidFill>
              </a:rPr>
              <a:t>2) выполнение специфических для данного приложения преобразований информации и вычислений;</a:t>
            </a:r>
          </a:p>
          <a:p>
            <a:pPr marL="400050" lvl="1" indent="0">
              <a:buNone/>
            </a:pPr>
            <a:r>
              <a:rPr lang="ru-RU" sz="1800" dirty="0">
                <a:solidFill>
                  <a:schemeClr val="tx1"/>
                </a:solidFill>
              </a:rPr>
              <a:t>3) предоставление пользователям удобного и легко осваиваемого интерфейса.</a:t>
            </a:r>
          </a:p>
          <a:p>
            <a:endParaRPr lang="ru-RU" sz="2000" dirty="0">
              <a:solidFill>
                <a:schemeClr val="tx1"/>
              </a:solidFill>
            </a:endParaRPr>
          </a:p>
        </p:txBody>
      </p:sp>
    </p:spTree>
    <p:extLst>
      <p:ext uri="{BB962C8B-B14F-4D97-AF65-F5344CB8AC3E}">
        <p14:creationId xmlns:p14="http://schemas.microsoft.com/office/powerpoint/2010/main" val="3432677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F1C6DC-D208-4297-8766-78F28E5DEF6C}"/>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17AA60FA-CE8E-4BB6-8FFF-569D973ED9BE}"/>
              </a:ext>
            </a:extLst>
          </p:cNvPr>
          <p:cNvSpPr>
            <a:spLocks noGrp="1"/>
          </p:cNvSpPr>
          <p:nvPr>
            <p:ph idx="1"/>
          </p:nvPr>
        </p:nvSpPr>
        <p:spPr>
          <a:xfrm>
            <a:off x="0" y="2185416"/>
            <a:ext cx="12192000" cy="4672584"/>
          </a:xfrm>
        </p:spPr>
        <p:txBody>
          <a:bodyPr>
            <a:normAutofit/>
          </a:bodyPr>
          <a:lstStyle/>
          <a:p>
            <a:r>
              <a:rPr lang="ru-RU" dirty="0">
                <a:solidFill>
                  <a:schemeClr val="tx1"/>
                </a:solidFill>
              </a:rPr>
              <a:t>Обычно такие системы имеют дело с большими объемами информации, имеющей достаточно сложную структуру.</a:t>
            </a:r>
          </a:p>
          <a:p>
            <a:r>
              <a:rPr lang="ru-RU" dirty="0">
                <a:solidFill>
                  <a:schemeClr val="tx1"/>
                </a:solidFill>
              </a:rPr>
              <a:t>Важным шагом в развитии именно информационных систем явился переход к использованию централизованных систем управления файлами. С точки зрения прикладной программы, файл — это именованная область внешней памяти, в которую можно записывать и из которой можно считывать данные. Правила именования файлов, способ доступа к данным, хранящимся в файле, и структура этих данных зависят от конкретной системы управления файлами и, возможно, от типа файла. Система управления файлами берет на себя распределение внешней памяти, отображение имен файлов в соответствующие адреса во внешней памяти и обеспечение доступа к данным.</a:t>
            </a:r>
          </a:p>
          <a:p>
            <a:endParaRPr lang="ru-RU" dirty="0">
              <a:solidFill>
                <a:schemeClr val="tx1"/>
              </a:solidFill>
            </a:endParaRPr>
          </a:p>
        </p:txBody>
      </p:sp>
    </p:spTree>
    <p:extLst>
      <p:ext uri="{BB962C8B-B14F-4D97-AF65-F5344CB8AC3E}">
        <p14:creationId xmlns:p14="http://schemas.microsoft.com/office/powerpoint/2010/main" val="3379291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6C0C23-1543-4F0D-BB0F-81ECC9E801E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5ADFF3C6-4B93-4DCA-8D98-CF115E8DCCE7}"/>
              </a:ext>
            </a:extLst>
          </p:cNvPr>
          <p:cNvSpPr>
            <a:spLocks noGrp="1"/>
          </p:cNvSpPr>
          <p:nvPr>
            <p:ph idx="1"/>
          </p:nvPr>
        </p:nvSpPr>
        <p:spPr>
          <a:xfrm>
            <a:off x="0" y="2249424"/>
            <a:ext cx="12192000" cy="4608576"/>
          </a:xfrm>
        </p:spPr>
        <p:txBody>
          <a:bodyPr>
            <a:normAutofit lnSpcReduction="10000"/>
          </a:bodyPr>
          <a:lstStyle/>
          <a:p>
            <a:r>
              <a:rPr lang="ru-RU" sz="2800" dirty="0">
                <a:solidFill>
                  <a:schemeClr val="tx1"/>
                </a:solidFill>
              </a:rPr>
              <a:t>Пользователи видят файл как линейную последовательность записей и могут выполнить над ним ряд стандартных операций:</a:t>
            </a:r>
          </a:p>
          <a:p>
            <a:pPr marL="400050" lvl="1" indent="0">
              <a:buNone/>
            </a:pPr>
            <a:r>
              <a:rPr lang="ru-RU" sz="2400" dirty="0">
                <a:solidFill>
                  <a:schemeClr val="tx1"/>
                </a:solidFill>
              </a:rPr>
              <a:t>создать файл (требуемого типа и размера);</a:t>
            </a:r>
          </a:p>
          <a:p>
            <a:pPr marL="400050" lvl="1" indent="0">
              <a:buNone/>
            </a:pPr>
            <a:r>
              <a:rPr lang="ru-RU" sz="2400" dirty="0">
                <a:solidFill>
                  <a:schemeClr val="tx1"/>
                </a:solidFill>
              </a:rPr>
              <a:t>открыть ранее созданный файл;</a:t>
            </a:r>
          </a:p>
          <a:p>
            <a:pPr marL="400050" lvl="1" indent="0">
              <a:buNone/>
            </a:pPr>
            <a:r>
              <a:rPr lang="ru-RU" sz="2400" dirty="0">
                <a:solidFill>
                  <a:schemeClr val="tx1"/>
                </a:solidFill>
              </a:rPr>
              <a:t>прочитать из файла некоторую запись (текущую, следующую, предыдущую, первую, последнюю);</a:t>
            </a:r>
          </a:p>
          <a:p>
            <a:pPr marL="400050" lvl="1" indent="0">
              <a:buNone/>
            </a:pPr>
            <a:r>
              <a:rPr lang="ru-RU" sz="2400" dirty="0">
                <a:solidFill>
                  <a:schemeClr val="tx1"/>
                </a:solidFill>
              </a:rPr>
              <a:t>записать в файл на место текущей записи новую, добавить новую запись в конец файла.</a:t>
            </a:r>
          </a:p>
          <a:p>
            <a:r>
              <a:rPr lang="ru-RU" sz="2800" dirty="0">
                <a:solidFill>
                  <a:schemeClr val="tx1"/>
                </a:solidFill>
              </a:rPr>
              <a:t>В разных файловых системах эти операции могли несколько отличаться, но общий смысл их был именно таким.</a:t>
            </a:r>
          </a:p>
          <a:p>
            <a:endParaRPr lang="ru-RU" sz="2800" dirty="0">
              <a:solidFill>
                <a:schemeClr val="tx1"/>
              </a:solidFill>
            </a:endParaRPr>
          </a:p>
        </p:txBody>
      </p:sp>
    </p:spTree>
    <p:extLst>
      <p:ext uri="{BB962C8B-B14F-4D97-AF65-F5344CB8AC3E}">
        <p14:creationId xmlns:p14="http://schemas.microsoft.com/office/powerpoint/2010/main" val="3685647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2C290C-D7FA-48EC-A24C-37C392ED3EF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E63B2F4C-F6D4-4B1A-BF9C-B9A67E4846F8}"/>
              </a:ext>
            </a:extLst>
          </p:cNvPr>
          <p:cNvSpPr>
            <a:spLocks noGrp="1"/>
          </p:cNvSpPr>
          <p:nvPr>
            <p:ph idx="1"/>
          </p:nvPr>
        </p:nvSpPr>
        <p:spPr>
          <a:xfrm>
            <a:off x="0" y="2176272"/>
            <a:ext cx="12192000" cy="4681728"/>
          </a:xfrm>
        </p:spPr>
        <p:txBody>
          <a:bodyPr>
            <a:normAutofit/>
          </a:bodyPr>
          <a:lstStyle/>
          <a:p>
            <a:r>
              <a:rPr lang="ru-RU" sz="2400" dirty="0">
                <a:solidFill>
                  <a:schemeClr val="tx1"/>
                </a:solidFill>
              </a:rPr>
              <a:t>Главное, что следует отметить, это то, что структура записи файла была известна только программе, которая с ним работала, система управления файлами не знала ее. И поэтому для того, чтобы извлечь некоторую информацию из файла, необходимо было точно знать структуру записи файла с точностью до бита. Каждая программа, работающая с файлом, должна была иметь у себя внутри структуру данных, соответствующую структуре этого файла. Поэтому при изменении структуры файла требовалось изменять структуру программы, а это требовало новой компиляции, то есть процесса перевода программы в исполняемые машинные коды. </a:t>
            </a:r>
          </a:p>
        </p:txBody>
      </p:sp>
    </p:spTree>
    <p:extLst>
      <p:ext uri="{BB962C8B-B14F-4D97-AF65-F5344CB8AC3E}">
        <p14:creationId xmlns:p14="http://schemas.microsoft.com/office/powerpoint/2010/main" val="4127672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6BB376-3622-4FF1-B31B-30111350CD58}"/>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C74ECA27-3BDC-4C04-8087-534021A0623B}"/>
              </a:ext>
            </a:extLst>
          </p:cNvPr>
          <p:cNvSpPr>
            <a:spLocks noGrp="1"/>
          </p:cNvSpPr>
          <p:nvPr>
            <p:ph idx="1"/>
          </p:nvPr>
        </p:nvSpPr>
        <p:spPr>
          <a:xfrm>
            <a:off x="0" y="2231136"/>
            <a:ext cx="12192000" cy="4626864"/>
          </a:xfrm>
        </p:spPr>
        <p:txBody>
          <a:bodyPr>
            <a:normAutofit fontScale="92500"/>
          </a:bodyPr>
          <a:lstStyle/>
          <a:p>
            <a:r>
              <a:rPr lang="ru-RU" sz="2400" dirty="0">
                <a:solidFill>
                  <a:schemeClr val="tx1"/>
                </a:solidFill>
              </a:rPr>
              <a:t>Такая ситуация характеризовалась как зависимость программ от данных. Для информационных систем характерным является наличие большого числа различных пользователей (программ), каждый из которых имеет свои специфические алгоритмы обработки информации, хранящейся в одних и тех же файлах. Изменение структуры файла, которое было необходимо для одной программы, требовало исправления и перекомпиляции и дополнительной отладки всех остальных программ, работающих с этим же файлом. Это было первым существенным недостатком файловых систем, который явился толчком к созданию новых систем хранения и управления информацией.</a:t>
            </a:r>
          </a:p>
          <a:p>
            <a:r>
              <a:rPr lang="ru-RU" sz="2400" dirty="0">
                <a:solidFill>
                  <a:schemeClr val="tx1"/>
                </a:solidFill>
              </a:rPr>
              <a:t>Поскольку файловые системы являются общим хранилищем файлов, принадлежащих, вообще говоря, разным пользователям, системы управления файлами должны обеспечивать авторизацию доступа к файлам. </a:t>
            </a:r>
          </a:p>
        </p:txBody>
      </p:sp>
    </p:spTree>
    <p:extLst>
      <p:ext uri="{BB962C8B-B14F-4D97-AF65-F5344CB8AC3E}">
        <p14:creationId xmlns:p14="http://schemas.microsoft.com/office/powerpoint/2010/main" val="1083895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16380D-7165-43ED-AD89-06C19818E3C9}"/>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1312E40-965E-4F34-8AFA-8A0362D7127E}"/>
              </a:ext>
            </a:extLst>
          </p:cNvPr>
          <p:cNvSpPr>
            <a:spLocks noGrp="1"/>
          </p:cNvSpPr>
          <p:nvPr>
            <p:ph idx="1"/>
          </p:nvPr>
        </p:nvSpPr>
        <p:spPr>
          <a:xfrm>
            <a:off x="0" y="2221992"/>
            <a:ext cx="12192000" cy="4636008"/>
          </a:xfrm>
        </p:spPr>
        <p:txBody>
          <a:bodyPr>
            <a:normAutofit/>
          </a:bodyPr>
          <a:lstStyle/>
          <a:p>
            <a:r>
              <a:rPr lang="ru-RU" sz="2400" dirty="0">
                <a:solidFill>
                  <a:schemeClr val="tx1"/>
                </a:solidFill>
              </a:rPr>
              <a:t>В общем виде подход состоит в том, что по отношению к каждому зарегистрированному пользователю данной вычислительной системы для каждого существующего файла указываются действия, которые разрешены или запрещены данному пользователю. И отсутствие централизованных методов управления доступом к информации послужило еще одной причиной разработки СУБД.</a:t>
            </a:r>
          </a:p>
        </p:txBody>
      </p:sp>
    </p:spTree>
    <p:extLst>
      <p:ext uri="{BB962C8B-B14F-4D97-AF65-F5344CB8AC3E}">
        <p14:creationId xmlns:p14="http://schemas.microsoft.com/office/powerpoint/2010/main" val="4192816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9E20CE-1E36-40AD-9FE1-FAFFC5CF8A14}"/>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5474025-08BB-403F-80CB-16D08AE98828}"/>
              </a:ext>
            </a:extLst>
          </p:cNvPr>
          <p:cNvSpPr>
            <a:spLocks noGrp="1"/>
          </p:cNvSpPr>
          <p:nvPr>
            <p:ph idx="1"/>
          </p:nvPr>
        </p:nvSpPr>
        <p:spPr>
          <a:xfrm>
            <a:off x="0" y="2221992"/>
            <a:ext cx="12192000" cy="4636008"/>
          </a:xfrm>
        </p:spPr>
        <p:txBody>
          <a:bodyPr>
            <a:normAutofit fontScale="92500"/>
          </a:bodyPr>
          <a:lstStyle/>
          <a:p>
            <a:r>
              <a:rPr lang="ru-RU" sz="2800" dirty="0">
                <a:solidFill>
                  <a:schemeClr val="tx1"/>
                </a:solidFill>
              </a:rPr>
              <a:t>Следующей причиной стала необходимость обеспечения эффективной параллельной работы многих пользователей с одними и теми же файлами. В общем случае системы управления файлами обеспечивали режим многопользовательского доступа. Если операционная система поддерживает многопользовательский режим, вполне реальна ситуация, когда два или более пользователя одновременно пытаются работать с одним и тем же файлом. Если все пользователи собираются только читать файл, ничего страшного не произойдет. Но если хотя бы один из них будет изменять файл, для корректной работы этих пользователей требуется взаимная синхронизация их действий по отношению к файлу.</a:t>
            </a:r>
          </a:p>
          <a:p>
            <a:endParaRPr lang="ru-RU" sz="2800" dirty="0">
              <a:solidFill>
                <a:schemeClr val="tx1"/>
              </a:solidFill>
            </a:endParaRPr>
          </a:p>
        </p:txBody>
      </p:sp>
    </p:spTree>
    <p:extLst>
      <p:ext uri="{BB962C8B-B14F-4D97-AF65-F5344CB8AC3E}">
        <p14:creationId xmlns:p14="http://schemas.microsoft.com/office/powerpoint/2010/main" val="2663980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5BD3CF-9003-45B0-BFB4-B690EBFA01C5}"/>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4DDF2E7-F9B4-4CE0-ABA5-8A5FD916C9A1}"/>
              </a:ext>
            </a:extLst>
          </p:cNvPr>
          <p:cNvSpPr>
            <a:spLocks noGrp="1"/>
          </p:cNvSpPr>
          <p:nvPr>
            <p:ph idx="1"/>
          </p:nvPr>
        </p:nvSpPr>
        <p:spPr>
          <a:xfrm>
            <a:off x="0" y="2212848"/>
            <a:ext cx="12192000" cy="4645152"/>
          </a:xfrm>
        </p:spPr>
        <p:txBody>
          <a:bodyPr>
            <a:normAutofit lnSpcReduction="10000"/>
          </a:bodyPr>
          <a:lstStyle/>
          <a:p>
            <a:r>
              <a:rPr lang="ru-RU" sz="2800" dirty="0">
                <a:solidFill>
                  <a:schemeClr val="tx1"/>
                </a:solidFill>
              </a:rPr>
              <a:t>В системах управления файлами обычно применялся следующий подход. В операции открытия файла (первой и обязательной операции, с которой должен начинаться сеанс работы с файлом) среди прочих параметров указывался режим работы (чтение или изменение). Если к моменту выполнения этой операции некоторым пользовательским процессом PR1 файл был уже открыт другим процессом PR2 в режиме изменения, то в зависимости от особенностей системы процессу PR1 либо сообщалось о невозможности открытия файла, либо он блокировался до тех пор, пока в процессе PR2 не выполнялась операция закрытия файла.</a:t>
            </a:r>
          </a:p>
          <a:p>
            <a:endParaRPr lang="ru-RU" sz="2800" dirty="0">
              <a:solidFill>
                <a:schemeClr val="tx1"/>
              </a:solidFill>
            </a:endParaRPr>
          </a:p>
        </p:txBody>
      </p:sp>
    </p:spTree>
    <p:extLst>
      <p:ext uri="{BB962C8B-B14F-4D97-AF65-F5344CB8AC3E}">
        <p14:creationId xmlns:p14="http://schemas.microsoft.com/office/powerpoint/2010/main" val="40208871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вет директоров">
  <a:themeElements>
    <a:clrScheme name="Совет директоров">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Совет директоров">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вет директоров">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Ion Boardroom</Template>
  <TotalTime>350</TotalTime>
  <Words>1360</Words>
  <Application>Microsoft Office PowerPoint</Application>
  <PresentationFormat>Широкоэкранный</PresentationFormat>
  <Paragraphs>58</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16</vt:i4>
      </vt:variant>
    </vt:vector>
  </HeadingPairs>
  <TitlesOfParts>
    <vt:vector size="20" baseType="lpstr">
      <vt:lpstr>Arial</vt:lpstr>
      <vt:lpstr>Century Gothic</vt:lpstr>
      <vt:lpstr>Wingdings 3</vt:lpstr>
      <vt:lpstr>Совет директоров</vt:lpstr>
      <vt:lpstr>Базы данных. История, Развитие, Классификация</vt:lpstr>
      <vt:lpstr>История возникновения БД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История развития БД </vt:lpstr>
      <vt:lpstr>Презентация PowerPoint</vt:lpstr>
      <vt:lpstr>Презентация PowerPoint</vt:lpstr>
      <vt:lpstr>Презентация PowerPoint</vt:lpstr>
      <vt:lpstr>Презентация PowerPoint</vt:lpstr>
      <vt:lpstr>  Классификация БД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Базы данных. История, Развитие, Классификация</dc:title>
  <dc:creator>admin</dc:creator>
  <cp:lastModifiedBy>admin</cp:lastModifiedBy>
  <cp:revision>4</cp:revision>
  <dcterms:created xsi:type="dcterms:W3CDTF">2021-10-20T00:40:38Z</dcterms:created>
  <dcterms:modified xsi:type="dcterms:W3CDTF">2021-10-20T08:01:44Z</dcterms:modified>
</cp:coreProperties>
</file>