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97" r:id="rId3"/>
    <p:sldId id="296" r:id="rId4"/>
    <p:sldId id="280" r:id="rId5"/>
    <p:sldId id="281" r:id="rId6"/>
    <p:sldId id="282" r:id="rId7"/>
    <p:sldId id="283" r:id="rId8"/>
    <p:sldId id="295" r:id="rId9"/>
    <p:sldId id="284" r:id="rId10"/>
    <p:sldId id="288" r:id="rId11"/>
    <p:sldId id="298" r:id="rId12"/>
    <p:sldId id="285" r:id="rId13"/>
    <p:sldId id="286" r:id="rId14"/>
    <p:sldId id="287" r:id="rId15"/>
    <p:sldId id="289" r:id="rId16"/>
    <p:sldId id="27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A0D9C42-F03A-4085-9803-C091E905A44A}">
          <p14:sldIdLst>
            <p14:sldId id="267"/>
            <p14:sldId id="297"/>
          </p14:sldIdLst>
        </p14:section>
        <p14:section name="Раздел без заголовка" id="{B24C60A9-B79D-4192-888C-BF6CC8A0F3CE}">
          <p14:sldIdLst>
            <p14:sldId id="296"/>
            <p14:sldId id="280"/>
            <p14:sldId id="281"/>
            <p14:sldId id="282"/>
            <p14:sldId id="283"/>
            <p14:sldId id="295"/>
            <p14:sldId id="284"/>
            <p14:sldId id="288"/>
            <p14:sldId id="298"/>
            <p14:sldId id="285"/>
            <p14:sldId id="286"/>
            <p14:sldId id="287"/>
            <p14:sldId id="289"/>
            <p14:sldId id="279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96" y="-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4C63-43E3-4EF6-A57C-346B486DCE6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AB46C-B540-469C-A110-512B6D121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989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4C63-43E3-4EF6-A57C-346B486DCE6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AB46C-B540-469C-A110-512B6D121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108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4C63-43E3-4EF6-A57C-346B486DCE6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AB46C-B540-469C-A110-512B6D121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506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4C63-43E3-4EF6-A57C-346B486DCE6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AB46C-B540-469C-A110-512B6D121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444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4C63-43E3-4EF6-A57C-346B486DCE6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AB46C-B540-469C-A110-512B6D121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473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4C63-43E3-4EF6-A57C-346B486DCE6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AB46C-B540-469C-A110-512B6D121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749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4C63-43E3-4EF6-A57C-346B486DCE6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AB46C-B540-469C-A110-512B6D121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643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4C63-43E3-4EF6-A57C-346B486DCE6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AB46C-B540-469C-A110-512B6D121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737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4C63-43E3-4EF6-A57C-346B486DCE6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AB46C-B540-469C-A110-512B6D121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513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4C63-43E3-4EF6-A57C-346B486DCE6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AB46C-B540-469C-A110-512B6D121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578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4C63-43E3-4EF6-A57C-346B486DCE6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AB46C-B540-469C-A110-512B6D121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253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4C63-43E3-4EF6-A57C-346B486DCE6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AB46C-B540-469C-A110-512B6D121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126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63" y="-52388"/>
            <a:ext cx="7229475" cy="696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77860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D40F77B6-E07D-4F1E-8595-1DA908B9BE4E}"/>
              </a:ext>
            </a:extLst>
          </p:cNvPr>
          <p:cNvSpPr/>
          <p:nvPr/>
        </p:nvSpPr>
        <p:spPr>
          <a:xfrm>
            <a:off x="977050" y="260648"/>
            <a:ext cx="756756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dirty="0" smtClean="0">
                <a:solidFill>
                  <a:prstClr val="black"/>
                </a:solidFill>
              </a:rPr>
              <a:t>Пример записи логического </a:t>
            </a:r>
            <a:r>
              <a:rPr lang="ru-RU" sz="3200" dirty="0">
                <a:solidFill>
                  <a:prstClr val="black"/>
                </a:solidFill>
              </a:rPr>
              <a:t>выражения по  логической </a:t>
            </a:r>
            <a:r>
              <a:rPr lang="ru-RU" sz="3200" dirty="0" smtClean="0">
                <a:solidFill>
                  <a:prstClr val="black"/>
                </a:solidFill>
              </a:rPr>
              <a:t>схеме:</a:t>
            </a:r>
            <a:endParaRPr lang="ru-RU" sz="3200" dirty="0">
              <a:solidFill>
                <a:prstClr val="black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00" y="1628800"/>
            <a:ext cx="7285755" cy="2518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619672" y="4581128"/>
                <a:ext cx="4464496" cy="9391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4400" b="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4400" b="0" i="1" smtClean="0">
                              <a:latin typeface="Cambria Math"/>
                            </a:rPr>
                            <m:t>𝐵</m:t>
                          </m:r>
                          <m:r>
                            <a:rPr lang="en-US" sz="4400" b="0" i="1" smtClean="0">
                              <a:latin typeface="Cambria Math"/>
                            </a:rPr>
                            <m:t>&amp;</m:t>
                          </m:r>
                          <m:r>
                            <a:rPr lang="en-US" sz="4400" b="0" i="1" smtClean="0">
                              <a:latin typeface="Cambria Math"/>
                            </a:rPr>
                            <m:t>𝐶</m:t>
                          </m:r>
                          <m:r>
                            <a:rPr lang="en-US" sz="4400" b="0" i="1" smtClean="0">
                              <a:latin typeface="Cambria Math"/>
                            </a:rPr>
                            <m:t>+</m:t>
                          </m:r>
                          <m:bar>
                            <m:barPr>
                              <m:pos m:val="top"/>
                              <m:ctrlPr>
                                <a:rPr lang="en-US" sz="4400" b="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4400" b="0" i="1" smtClean="0">
                                  <a:latin typeface="Cambria Math"/>
                                </a:rPr>
                                <m:t>𝐴</m:t>
                              </m:r>
                            </m:e>
                          </m:bar>
                        </m:e>
                      </m:acc>
                    </m:oMath>
                  </m:oMathPara>
                </a14:m>
                <a:endParaRPr lang="ru-RU" sz="4400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4581128"/>
                <a:ext cx="4464496" cy="93916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1508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838" y="520700"/>
            <a:ext cx="7426325" cy="582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6163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1"/>
            <a:ext cx="8438124" cy="51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02154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9812"/>
            <a:ext cx="8549060" cy="4329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14341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940" y="260648"/>
            <a:ext cx="7782484" cy="4291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61660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683" y="620688"/>
            <a:ext cx="7776672" cy="414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55442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16632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Построить схемы по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логическим выражениям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таблицы соответствия: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03316" y="1595536"/>
                <a:ext cx="7704856" cy="5145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AutoNum type="arabicPeriod"/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  </m:t>
                    </m:r>
                    <m:bar>
                      <m:barPr>
                        <m:pos m:val="top"/>
                        <m:ctrlPr>
                          <a:rPr lang="ru-RU" sz="3200" i="1" smtClean="0">
                            <a:latin typeface="Cambria Math"/>
                          </a:rPr>
                        </m:ctrlPr>
                      </m:barPr>
                      <m:e>
                        <m:r>
                          <a:rPr lang="en-US" sz="3200" b="0" i="1" smtClean="0">
                            <a:latin typeface="Cambria Math"/>
                          </a:rPr>
                          <m:t>𝐴</m:t>
                        </m:r>
                        <m:r>
                          <a:rPr lang="en-US" sz="3200" i="1">
                            <a:latin typeface="Cambria Math"/>
                          </a:rPr>
                          <m:t>ᴠ</m:t>
                        </m:r>
                        <m:r>
                          <a:rPr lang="en-US" sz="3200" b="0" i="1" smtClean="0">
                            <a:latin typeface="Cambria Math"/>
                          </a:rPr>
                          <m:t>𝐵</m:t>
                        </m:r>
                      </m:e>
                    </m:bar>
                    <m:r>
                      <a:rPr lang="el-GR" sz="3200" i="1" dirty="0">
                        <a:latin typeface="Cambria Math"/>
                        <a:sym typeface="Symbol"/>
                      </a:rPr>
                      <m:t>ᴧ</m:t>
                    </m:r>
                    <m:r>
                      <a:rPr lang="en-US" sz="3200" i="1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/>
                      </a:rPr>
                      <m:t>A</m:t>
                    </m:r>
                    <m:r>
                      <a:rPr lang="en-US" sz="3200" i="1">
                        <a:latin typeface="Cambria Math"/>
                      </a:rPr>
                      <m:t>ᴠ</m:t>
                    </m:r>
                    <m:r>
                      <a:rPr lang="en-US" sz="3200" b="0" i="1" smtClean="0">
                        <a:latin typeface="Cambria Math"/>
                      </a:rPr>
                      <m:t>𝐶</m:t>
                    </m:r>
                    <m:r>
                      <a:rPr lang="en-US" sz="3200" i="1">
                        <a:latin typeface="Cambria Math"/>
                      </a:rPr>
                      <m:t>)</m:t>
                    </m:r>
                    <m:r>
                      <a:rPr lang="el-GR" sz="3200" i="1" dirty="0">
                        <a:latin typeface="Cambria Math"/>
                        <a:sym typeface="Symbol"/>
                      </a:rPr>
                      <m:t>ᴧ</m:t>
                    </m:r>
                    <m:r>
                      <a:rPr lang="en-US" sz="3200" b="0" i="1" smtClean="0">
                        <a:latin typeface="Cambria Math"/>
                      </a:rPr>
                      <m:t>(</m:t>
                    </m:r>
                    <m:r>
                      <a:rPr lang="en-US" sz="3200" b="0" i="1" smtClean="0">
                        <a:latin typeface="Cambria Math"/>
                      </a:rPr>
                      <m:t>𝐵</m:t>
                    </m:r>
                    <m:r>
                      <a:rPr lang="en-US" sz="3200" i="1">
                        <a:latin typeface="Cambria Math"/>
                      </a:rPr>
                      <m:t>ᴠ</m:t>
                    </m:r>
                    <m:r>
                      <a:rPr lang="en-US" sz="3200" b="0" i="1" smtClean="0">
                        <a:latin typeface="Cambria Math"/>
                      </a:rPr>
                      <m:t>𝐶</m:t>
                    </m:r>
                    <m:r>
                      <a:rPr lang="en-US" sz="3200" b="0" i="1" smtClean="0">
                        <a:latin typeface="Cambria Math"/>
                      </a:rPr>
                      <m:t>)</m:t>
                    </m:r>
                  </m:oMath>
                </a14:m>
                <a:endParaRPr lang="en-US" sz="3200" dirty="0"/>
              </a:p>
              <a:p>
                <a:pPr marL="342900" indent="-342900">
                  <a:buAutoNum type="arabicPeriod"/>
                </a:pPr>
                <a:endParaRPr lang="ru-RU" sz="3600" dirty="0"/>
              </a:p>
              <a:p>
                <a:pPr marL="342900" indent="-342900">
                  <a:buAutoNum type="arabicPeriod" startAt="2"/>
                </a:pPr>
                <a:r>
                  <a:rPr lang="en-US" sz="3600" dirty="0"/>
                  <a:t>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3200" i="1">
                            <a:latin typeface="Cambria Math"/>
                          </a:rPr>
                        </m:ctrlPr>
                      </m:dPr>
                      <m:e>
                        <m:bar>
                          <m:barPr>
                            <m:pos m:val="top"/>
                            <m:ctrlPr>
                              <a:rPr lang="ru-RU" sz="3200" i="1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ru-RU" sz="3200" i="1">
                                <a:latin typeface="Cambria Math"/>
                              </a:rPr>
                              <m:t>𝐴</m:t>
                            </m:r>
                          </m:e>
                        </m:bar>
                        <m:r>
                          <a:rPr lang="en-US" sz="3200" i="1">
                            <a:latin typeface="Cambria Math"/>
                          </a:rPr>
                          <m:t>ᴠ</m:t>
                        </m:r>
                        <m:r>
                          <a:rPr lang="en-US" sz="3200" i="1">
                            <a:latin typeface="Cambria Math"/>
                          </a:rPr>
                          <m:t>𝐶</m:t>
                        </m:r>
                      </m:e>
                    </m:d>
                    <m:r>
                      <a:rPr lang="el-GR" sz="3200" i="1" dirty="0">
                        <a:latin typeface="Cambria Math"/>
                        <a:sym typeface="Symbol"/>
                      </a:rPr>
                      <m:t>ᴧ</m:t>
                    </m:r>
                    <m:d>
                      <m:dPr>
                        <m:ctrlPr>
                          <a:rPr lang="ru-RU" sz="3200" i="1">
                            <a:latin typeface="Cambria Math"/>
                          </a:rPr>
                        </m:ctrlPr>
                      </m:dPr>
                      <m:e>
                        <m:bar>
                          <m:barPr>
                            <m:pos m:val="top"/>
                            <m:ctrlPr>
                              <a:rPr lang="ru-RU" sz="3200" i="1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sz="3200" i="1">
                                <a:latin typeface="Cambria Math"/>
                              </a:rPr>
                              <m:t>𝐴</m:t>
                            </m:r>
                            <m:r>
                              <a:rPr lang="el-GR" sz="3200" i="1" dirty="0">
                                <a:latin typeface="Cambria Math"/>
                                <a:sym typeface="Symbol"/>
                              </a:rPr>
                              <m:t>ᴧ</m:t>
                            </m:r>
                            <m:r>
                              <a:rPr lang="en-US" sz="3200" i="1">
                                <a:latin typeface="Cambria Math"/>
                              </a:rPr>
                              <m:t>𝐶</m:t>
                            </m:r>
                          </m:e>
                        </m:bar>
                      </m:e>
                    </m:d>
                    <m:r>
                      <a:rPr lang="el-GR" sz="3200" i="1" dirty="0">
                        <a:latin typeface="Cambria Math"/>
                        <a:sym typeface="Symbol"/>
                      </a:rPr>
                      <m:t>ᴧ</m:t>
                    </m:r>
                    <m:d>
                      <m:dPr>
                        <m:ctrlPr>
                          <a:rPr lang="ru-RU" sz="32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/>
                          </a:rPr>
                          <m:t>𝐵</m:t>
                        </m:r>
                        <m:r>
                          <a:rPr lang="en-US" sz="3200" i="1">
                            <a:latin typeface="Cambria Math"/>
                          </a:rPr>
                          <m:t>ᴠ</m:t>
                        </m:r>
                        <m:bar>
                          <m:barPr>
                            <m:pos m:val="top"/>
                            <m:ctrlPr>
                              <a:rPr lang="ru-RU" sz="3200" i="1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sz="3200" i="1">
                                <a:latin typeface="Cambria Math"/>
                              </a:rPr>
                              <m:t>𝐶</m:t>
                            </m:r>
                          </m:e>
                        </m:bar>
                      </m:e>
                    </m:d>
                    <m:r>
                      <a:rPr lang="el-GR" sz="3200" i="1" dirty="0">
                        <a:latin typeface="Cambria Math"/>
                        <a:sym typeface="Symbol"/>
                      </a:rPr>
                      <m:t>ᴧ</m:t>
                    </m:r>
                    <m:d>
                      <m:dPr>
                        <m:ctrlPr>
                          <a:rPr lang="ru-RU" sz="3200" i="1">
                            <a:latin typeface="Cambria Math"/>
                          </a:rPr>
                        </m:ctrlPr>
                      </m:dPr>
                      <m:e>
                        <m:bar>
                          <m:barPr>
                            <m:pos m:val="top"/>
                            <m:ctrlPr>
                              <a:rPr lang="ru-RU" sz="3200" i="1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sz="3200" i="1">
                                <a:latin typeface="Cambria Math"/>
                              </a:rPr>
                              <m:t>𝐵</m:t>
                            </m:r>
                            <m:r>
                              <a:rPr lang="el-GR" sz="3200" i="1" dirty="0">
                                <a:latin typeface="Cambria Math"/>
                                <a:sym typeface="Symbol"/>
                              </a:rPr>
                              <m:t>ᴧ</m:t>
                            </m:r>
                            <m:r>
                              <a:rPr lang="en-US" sz="3200" i="1">
                                <a:latin typeface="Cambria Math"/>
                              </a:rPr>
                              <m:t>𝐶</m:t>
                            </m:r>
                          </m:e>
                        </m:bar>
                      </m:e>
                    </m:d>
                  </m:oMath>
                </a14:m>
                <a:endParaRPr lang="en-US" sz="3200" dirty="0"/>
              </a:p>
              <a:p>
                <a:pPr marL="342900" indent="-342900">
                  <a:buAutoNum type="arabicPeriod" startAt="2"/>
                </a:pPr>
                <a:endParaRPr lang="ru-RU" sz="3600" dirty="0"/>
              </a:p>
              <a:p>
                <a:pPr marL="342900" indent="-342900">
                  <a:buAutoNum type="arabicPeriod" startAt="3"/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  </m:t>
                    </m:r>
                    <m:bar>
                      <m:barPr>
                        <m:pos m:val="top"/>
                        <m:ctrlPr>
                          <a:rPr lang="ru-RU" sz="3200" i="1">
                            <a:latin typeface="Cambria Math"/>
                          </a:rPr>
                        </m:ctrlPr>
                      </m:barPr>
                      <m:e>
                        <m:r>
                          <a:rPr lang="en-US" sz="3200" i="1">
                            <a:latin typeface="Cambria Math"/>
                          </a:rPr>
                          <m:t>𝐴</m:t>
                        </m:r>
                        <m:r>
                          <a:rPr lang="en-US" sz="3200" i="1">
                            <a:latin typeface="Cambria Math"/>
                          </a:rPr>
                          <m:t>ᴠ</m:t>
                        </m:r>
                        <m:r>
                          <a:rPr lang="en-US" sz="3200" i="1">
                            <a:latin typeface="Cambria Math"/>
                          </a:rPr>
                          <m:t>𝐵</m:t>
                        </m:r>
                      </m:e>
                    </m:bar>
                    <m:r>
                      <a:rPr lang="el-GR" sz="3200" i="1" dirty="0">
                        <a:latin typeface="Cambria Math"/>
                        <a:sym typeface="Symbol"/>
                      </a:rPr>
                      <m:t>ᴧ</m:t>
                    </m:r>
                    <m:r>
                      <a:rPr lang="en-US" sz="3200" i="1">
                        <a:latin typeface="Cambria Math"/>
                      </a:rPr>
                      <m:t>𝐴</m:t>
                    </m:r>
                    <m:r>
                      <a:rPr lang="el-GR" sz="3200" i="1" dirty="0">
                        <a:latin typeface="Cambria Math"/>
                        <a:sym typeface="Symbol"/>
                      </a:rPr>
                      <m:t>ᴧ</m:t>
                    </m:r>
                    <m:r>
                      <a:rPr lang="en-US" sz="3200" i="1">
                        <a:latin typeface="Cambria Math"/>
                      </a:rPr>
                      <m:t>𝐵</m:t>
                    </m:r>
                    <m:r>
                      <a:rPr lang="el-GR" sz="3200" i="1" dirty="0">
                        <a:latin typeface="Cambria Math"/>
                        <a:sym typeface="Symbol"/>
                      </a:rPr>
                      <m:t>ᴧ</m:t>
                    </m:r>
                    <m:r>
                      <a:rPr lang="en-US" sz="3200" i="1">
                        <a:latin typeface="Cambria Math"/>
                      </a:rPr>
                      <m:t>𝐵</m:t>
                    </m:r>
                    <m:r>
                      <a:rPr lang="el-GR" sz="3200" i="1" dirty="0">
                        <a:latin typeface="Cambria Math"/>
                        <a:sym typeface="Symbol"/>
                      </a:rPr>
                      <m:t>ᴧ</m:t>
                    </m:r>
                    <m:r>
                      <a:rPr lang="en-US" sz="3200" i="1">
                        <a:latin typeface="Cambria Math"/>
                      </a:rPr>
                      <m:t>𝐴</m:t>
                    </m:r>
                  </m:oMath>
                </a14:m>
                <a:endParaRPr lang="en-US" sz="3200" dirty="0"/>
              </a:p>
              <a:p>
                <a:r>
                  <a:rPr lang="ru-RU" sz="3600" dirty="0"/>
                  <a:t> </a:t>
                </a:r>
              </a:p>
              <a:p>
                <a:pPr marL="342900" indent="-342900">
                  <a:buAutoNum type="arabicPeriod" startAt="4"/>
                </a:pPr>
                <a:r>
                  <a:rPr lang="en-US" sz="3600" dirty="0"/>
                  <a:t> 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</a:rPr>
                      <m:t>𝐷</m:t>
                    </m:r>
                    <m:r>
                      <a:rPr lang="en-US" sz="3200" i="1">
                        <a:latin typeface="Cambria Math"/>
                      </a:rPr>
                      <m:t>ᴠ</m:t>
                    </m:r>
                    <m:r>
                      <a:rPr lang="en-US" sz="3200" i="1">
                        <a:latin typeface="Cambria Math"/>
                      </a:rPr>
                      <m:t>𝐶</m:t>
                    </m:r>
                    <m:r>
                      <a:rPr lang="en-US" sz="3200" i="1">
                        <a:latin typeface="Cambria Math"/>
                      </a:rPr>
                      <m:t>ᴠ</m:t>
                    </m:r>
                    <m:bar>
                      <m:barPr>
                        <m:pos m:val="top"/>
                        <m:ctrlPr>
                          <a:rPr lang="ru-RU" sz="3200" i="1">
                            <a:latin typeface="Cambria Math"/>
                          </a:rPr>
                        </m:ctrlPr>
                      </m:barPr>
                      <m:e>
                        <m:r>
                          <a:rPr lang="en-US" sz="3200" i="1">
                            <a:latin typeface="Cambria Math"/>
                          </a:rPr>
                          <m:t>𝐵</m:t>
                        </m:r>
                        <m:r>
                          <a:rPr lang="en-US" sz="3200" i="1">
                            <a:latin typeface="Cambria Math"/>
                          </a:rPr>
                          <m:t>ᴠ</m:t>
                        </m:r>
                        <m:r>
                          <a:rPr lang="en-US" sz="3200" i="1">
                            <a:latin typeface="Cambria Math"/>
                          </a:rPr>
                          <m:t>𝐶</m:t>
                        </m:r>
                      </m:e>
                    </m:bar>
                    <m:r>
                      <a:rPr lang="el-GR" sz="3200" i="1" dirty="0">
                        <a:latin typeface="Cambria Math"/>
                        <a:sym typeface="Symbol"/>
                      </a:rPr>
                      <m:t>ᴧ</m:t>
                    </m:r>
                    <m:r>
                      <a:rPr lang="en-US" sz="3200" i="1">
                        <a:latin typeface="Cambria Math"/>
                      </a:rPr>
                      <m:t>𝐶</m:t>
                    </m:r>
                  </m:oMath>
                </a14:m>
                <a:endParaRPr lang="en-US" sz="3200" dirty="0"/>
              </a:p>
              <a:p>
                <a:pPr marL="342900" indent="-342900">
                  <a:buAutoNum type="arabicPeriod" startAt="4"/>
                </a:pPr>
                <a:endParaRPr lang="ru-RU" sz="3600" dirty="0"/>
              </a:p>
              <a:p>
                <a:r>
                  <a:rPr lang="en-US" sz="3600" dirty="0"/>
                  <a:t>5. 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</a:rPr>
                      <m:t>𝑞</m:t>
                    </m:r>
                    <m:r>
                      <a:rPr lang="el-GR" sz="3200" i="1" dirty="0">
                        <a:latin typeface="Cambria Math"/>
                        <a:sym typeface="Symbol"/>
                      </a:rPr>
                      <m:t>ᴧ</m:t>
                    </m:r>
                    <m:bar>
                      <m:barPr>
                        <m:pos m:val="top"/>
                        <m:ctrlPr>
                          <a:rPr lang="ru-RU" sz="3200" i="1">
                            <a:latin typeface="Cambria Math"/>
                          </a:rPr>
                        </m:ctrlPr>
                      </m:barPr>
                      <m:e>
                        <m:r>
                          <a:rPr lang="en-US" sz="3200" i="1">
                            <a:latin typeface="Cambria Math"/>
                          </a:rPr>
                          <m:t>𝑞</m:t>
                        </m:r>
                      </m:e>
                    </m:bar>
                    <m:r>
                      <a:rPr lang="en-US" sz="3200" i="1">
                        <a:latin typeface="Cambria Math"/>
                      </a:rPr>
                      <m:t>ᴠ</m:t>
                    </m:r>
                    <m:bar>
                      <m:barPr>
                        <m:pos m:val="top"/>
                        <m:ctrlPr>
                          <a:rPr lang="ru-RU" sz="3200" i="1">
                            <a:latin typeface="Cambria Math"/>
                          </a:rPr>
                        </m:ctrlPr>
                      </m:barPr>
                      <m:e>
                        <m:r>
                          <a:rPr lang="en-US" sz="3200" i="1">
                            <a:latin typeface="Cambria Math"/>
                          </a:rPr>
                          <m:t>𝑝</m:t>
                        </m:r>
                        <m:r>
                          <a:rPr lang="el-GR" sz="3200" i="1" dirty="0">
                            <a:latin typeface="Cambria Math"/>
                            <a:sym typeface="Symbol"/>
                          </a:rPr>
                          <m:t>ᴧ</m:t>
                        </m:r>
                        <m:bar>
                          <m:barPr>
                            <m:pos m:val="top"/>
                            <m:ctrlPr>
                              <a:rPr lang="ru-RU" sz="3200" i="1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sz="3200" i="1">
                                <a:latin typeface="Cambria Math"/>
                              </a:rPr>
                              <m:t>𝑞</m:t>
                            </m:r>
                          </m:e>
                        </m:bar>
                      </m:e>
                    </m:bar>
                    <m:r>
                      <a:rPr lang="en-US" sz="3200" i="1">
                        <a:latin typeface="Cambria Math"/>
                      </a:rPr>
                      <m:t>ᴠ</m:t>
                    </m:r>
                    <m:r>
                      <a:rPr lang="en-US" sz="3200" i="1">
                        <a:latin typeface="Cambria Math"/>
                      </a:rPr>
                      <m:t>𝑝</m:t>
                    </m:r>
                    <m:r>
                      <a:rPr lang="el-GR" sz="3200" i="1" dirty="0">
                        <a:latin typeface="Cambria Math"/>
                        <a:sym typeface="Symbol"/>
                      </a:rPr>
                      <m:t>ᴧ</m:t>
                    </m:r>
                    <m:r>
                      <a:rPr lang="en-US" sz="3200" i="1">
                        <a:latin typeface="Cambria Math"/>
                      </a:rPr>
                      <m:t>(</m:t>
                    </m:r>
                    <m:r>
                      <a:rPr lang="en-US" sz="3200" i="1">
                        <a:latin typeface="Cambria Math"/>
                      </a:rPr>
                      <m:t>𝑝</m:t>
                    </m:r>
                    <m:r>
                      <a:rPr lang="en-US" sz="3200" i="1">
                        <a:latin typeface="Cambria Math"/>
                      </a:rPr>
                      <m:t>ᴠ</m:t>
                    </m:r>
                    <m:r>
                      <a:rPr lang="en-US" sz="3200" i="1">
                        <a:latin typeface="Cambria Math"/>
                      </a:rPr>
                      <m:t>𝑞</m:t>
                    </m:r>
                    <m:r>
                      <a:rPr lang="en-US" sz="3200" i="1">
                        <a:latin typeface="Cambria Math"/>
                      </a:rPr>
                      <m:t>)</m:t>
                    </m:r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316" y="1595536"/>
                <a:ext cx="7704856" cy="5145832"/>
              </a:xfrm>
              <a:prstGeom prst="rect">
                <a:avLst/>
              </a:prstGeom>
              <a:blipFill>
                <a:blip r:embed="rId2"/>
                <a:stretch>
                  <a:fillRect l="-2454" b="-36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2677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Задание для дистанционного урока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539552" y="2924944"/>
            <a:ext cx="8229600" cy="13681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Решить логические выражения с помощью таблиц соответствия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961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547664" y="332656"/>
                <a:ext cx="6192688" cy="60413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ru-RU" sz="3200" i="1">
                            <a:latin typeface="Cambria Math"/>
                          </a:rPr>
                        </m:ctrlPr>
                      </m:barPr>
                      <m:e>
                        <m:r>
                          <a:rPr lang="ru-RU" sz="3200" i="1">
                            <a:latin typeface="Cambria Math"/>
                          </a:rPr>
                          <m:t>(</m:t>
                        </m:r>
                        <m:r>
                          <a:rPr lang="ru-RU" sz="3200" i="1">
                            <a:latin typeface="Cambria Math"/>
                          </a:rPr>
                          <m:t>𝐴</m:t>
                        </m:r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/>
                          </a:rPr>
                          <m:t>V</m:t>
                        </m:r>
                        <m:r>
                          <a:rPr lang="ru-RU" sz="3200" i="1">
                            <a:latin typeface="Cambria Math"/>
                          </a:rPr>
                          <m:t>𝐵</m:t>
                        </m:r>
                        <m:r>
                          <a:rPr lang="ru-RU" sz="3200" i="1">
                            <a:latin typeface="Cambria Math"/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en-US" sz="3200" dirty="0">
                            <a:sym typeface="Symbol"/>
                          </a:rPr>
                          <m:t></m:t>
                        </m:r>
                        <m:r>
                          <a:rPr lang="ru-RU" sz="3200" i="1">
                            <a:latin typeface="Cambria Math"/>
                          </a:rPr>
                          <m:t>(</m:t>
                        </m:r>
                        <m:r>
                          <a:rPr lang="en-US" sz="3200" i="1">
                            <a:latin typeface="Cambria Math"/>
                          </a:rPr>
                          <m:t>𝐴</m:t>
                        </m:r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/>
                          </a:rPr>
                          <m:t>V</m:t>
                        </m:r>
                        <m:bar>
                          <m:barPr>
                            <m:pos m:val="top"/>
                            <m:ctrlPr>
                              <a:rPr lang="ru-RU" sz="3200" i="1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sz="3200" i="1">
                                <a:latin typeface="Cambria Math"/>
                              </a:rPr>
                              <m:t>𝐵</m:t>
                            </m:r>
                          </m:e>
                        </m:bar>
                        <m:r>
                          <a:rPr lang="ru-RU" sz="3200" i="1">
                            <a:latin typeface="Cambria Math"/>
                          </a:rPr>
                          <m:t>)</m:t>
                        </m:r>
                      </m:e>
                    </m:bar>
                  </m:oMath>
                </a14:m>
                <a:endParaRPr lang="ru-RU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ru-RU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</a:rPr>
                      <m:t>𝐵</m:t>
                    </m:r>
                    <m:r>
                      <m:rPr>
                        <m:nor/>
                      </m:rPr>
                      <a:rPr lang="en-US" sz="3200" dirty="0">
                        <a:sym typeface="Symbol"/>
                      </a:rPr>
                      <m:t></m:t>
                    </m:r>
                    <m:r>
                      <a:rPr lang="en-US" sz="3200" i="1">
                        <a:latin typeface="Cambria Math"/>
                      </a:rPr>
                      <m:t>𝐵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/>
                      </a:rPr>
                      <m:t>V</m:t>
                    </m:r>
                    <m:r>
                      <a:rPr lang="en-US" sz="3200" i="1">
                        <a:latin typeface="Cambria Math"/>
                      </a:rPr>
                      <m:t>(</m:t>
                    </m:r>
                    <m:r>
                      <a:rPr lang="en-US" sz="3200" i="1">
                        <a:latin typeface="Cambria Math"/>
                      </a:rPr>
                      <m:t>𝐶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/>
                      </a:rPr>
                      <m:t>V</m:t>
                    </m:r>
                    <m:bar>
                      <m:barPr>
                        <m:pos m:val="top"/>
                        <m:ctrlPr>
                          <a:rPr lang="ru-RU" sz="3200" i="1">
                            <a:latin typeface="Cambria Math"/>
                          </a:rPr>
                        </m:ctrlPr>
                      </m:barPr>
                      <m:e>
                        <m:r>
                          <a:rPr lang="en-US" sz="3200" i="1">
                            <a:latin typeface="Cambria Math"/>
                          </a:rPr>
                          <m:t>𝐶</m:t>
                        </m:r>
                      </m:e>
                    </m:bar>
                    <m:r>
                      <a:rPr lang="en-US" sz="3200" i="1">
                        <a:latin typeface="Cambria Math"/>
                      </a:rPr>
                      <m:t>)</m:t>
                    </m:r>
                    <m:r>
                      <m:rPr>
                        <m:nor/>
                      </m:rPr>
                      <a:rPr lang="en-US" sz="3200" dirty="0">
                        <a:sym typeface="Symbol"/>
                      </a:rPr>
                      <m:t></m:t>
                    </m:r>
                    <m:r>
                      <a:rPr lang="en-US" sz="3200" i="1">
                        <a:latin typeface="Cambria Math"/>
                      </a:rPr>
                      <m:t>(</m:t>
                    </m:r>
                    <m:bar>
                      <m:barPr>
                        <m:pos m:val="top"/>
                        <m:ctrlPr>
                          <a:rPr lang="ru-RU" sz="3200" i="1">
                            <a:latin typeface="Cambria Math"/>
                          </a:rPr>
                        </m:ctrlPr>
                      </m:barPr>
                      <m:e>
                        <m:r>
                          <a:rPr lang="en-US" sz="3200" i="1">
                            <a:latin typeface="Cambria Math"/>
                          </a:rPr>
                          <m:t>𝐴</m:t>
                        </m:r>
                      </m:e>
                    </m:bar>
                    <m:r>
                      <m:rPr>
                        <m:nor/>
                      </m:rPr>
                      <a:rPr lang="en-US" sz="3200" dirty="0">
                        <a:sym typeface="Symbol"/>
                      </a:rPr>
                      <m:t></m:t>
                    </m:r>
                    <m:bar>
                      <m:barPr>
                        <m:pos m:val="top"/>
                        <m:ctrlPr>
                          <a:rPr lang="ru-RU" sz="3200" i="1">
                            <a:latin typeface="Cambria Math"/>
                          </a:rPr>
                        </m:ctrlPr>
                      </m:barPr>
                      <m:e>
                        <m:r>
                          <a:rPr lang="en-US" sz="3200" i="1">
                            <a:latin typeface="Cambria Math"/>
                          </a:rPr>
                          <m:t>𝐵</m:t>
                        </m:r>
                      </m:e>
                    </m:bar>
                    <m:r>
                      <a:rPr lang="en-US" sz="3200" i="1">
                        <a:latin typeface="Cambria Math"/>
                      </a:rPr>
                      <m:t>)</m:t>
                    </m:r>
                  </m:oMath>
                </a14:m>
                <a:endParaRPr lang="ru-RU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ru-RU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3.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</a:rPr>
                      <m:t>(</m:t>
                    </m:r>
                    <m:bar>
                      <m:barPr>
                        <m:pos m:val="top"/>
                        <m:ctrlPr>
                          <a:rPr lang="ru-RU" sz="3200" i="1">
                            <a:latin typeface="Cambria Math"/>
                          </a:rPr>
                        </m:ctrlPr>
                      </m:barPr>
                      <m:e>
                        <m:r>
                          <a:rPr lang="en-US" sz="3200" i="1">
                            <a:latin typeface="Cambria Math"/>
                          </a:rPr>
                          <m:t>𝐴</m:t>
                        </m:r>
                      </m:e>
                    </m:bar>
                    <m:r>
                      <m:rPr>
                        <m:sty m:val="p"/>
                      </m:rPr>
                      <a:rPr lang="en-US" sz="3200" b="0" i="0" smtClean="0">
                        <a:latin typeface="Cambria Math"/>
                      </a:rPr>
                      <m:t>V</m:t>
                    </m:r>
                    <m:r>
                      <a:rPr lang="en-US" sz="3200" i="1">
                        <a:latin typeface="Cambria Math"/>
                      </a:rPr>
                      <m:t>𝐵</m:t>
                    </m:r>
                    <m:r>
                      <a:rPr lang="en-US" sz="3200" i="1">
                        <a:latin typeface="Cambria Math"/>
                      </a:rPr>
                      <m:t>)</m:t>
                    </m:r>
                    <m:r>
                      <m:rPr>
                        <m:nor/>
                      </m:rPr>
                      <a:rPr lang="en-US" sz="3200" dirty="0">
                        <a:sym typeface="Symbol"/>
                      </a:rPr>
                      <m:t></m:t>
                    </m:r>
                    <m:r>
                      <a:rPr lang="en-US" sz="3200" i="1">
                        <a:latin typeface="Cambria Math"/>
                      </a:rPr>
                      <m:t>(</m:t>
                    </m:r>
                    <m:r>
                      <a:rPr lang="en-US" sz="3200" i="1">
                        <a:latin typeface="Cambria Math"/>
                      </a:rPr>
                      <m:t>𝐴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/>
                      </a:rPr>
                      <m:t>V</m:t>
                    </m:r>
                    <m:r>
                      <a:rPr lang="en-US" sz="3200" i="1">
                        <a:latin typeface="Cambria Math"/>
                      </a:rPr>
                      <m:t>𝐵</m:t>
                    </m:r>
                    <m:r>
                      <a:rPr lang="en-US" sz="3200" i="1">
                        <a:latin typeface="Cambria Math"/>
                      </a:rPr>
                      <m:t>)</m:t>
                    </m:r>
                    <m:r>
                      <m:rPr>
                        <m:nor/>
                      </m:rPr>
                      <a:rPr lang="en-US" sz="3200" dirty="0">
                        <a:sym typeface="Symbol"/>
                      </a:rPr>
                      <m:t></m:t>
                    </m:r>
                    <m:r>
                      <a:rPr lang="en-US" sz="3200" i="1">
                        <a:latin typeface="Cambria Math"/>
                      </a:rPr>
                      <m:t>(</m:t>
                    </m:r>
                    <m:r>
                      <a:rPr lang="en-US" sz="3200" i="1">
                        <a:latin typeface="Cambria Math"/>
                      </a:rPr>
                      <m:t>𝐵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/>
                      </a:rPr>
                      <m:t>V</m:t>
                    </m:r>
                    <m:r>
                      <a:rPr lang="en-US" sz="3200" i="1">
                        <a:latin typeface="Cambria Math"/>
                      </a:rPr>
                      <m:t>𝐶</m:t>
                    </m:r>
                    <m:r>
                      <a:rPr lang="en-US" sz="3200" i="1">
                        <a:latin typeface="Cambria Math"/>
                      </a:rPr>
                      <m:t>)</m:t>
                    </m:r>
                  </m:oMath>
                </a14:m>
                <a:endParaRPr lang="ru-RU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ru-RU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4.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</a:rPr>
                      <m:t>𝐴</m:t>
                    </m:r>
                    <m:r>
                      <m:rPr>
                        <m:nor/>
                      </m:rPr>
                      <a:rPr lang="en-US" sz="3200" dirty="0">
                        <a:sym typeface="Symbol"/>
                      </a:rPr>
                      <m:t></m:t>
                    </m:r>
                    <m:r>
                      <a:rPr lang="en-US" sz="3200" i="1">
                        <a:latin typeface="Cambria Math"/>
                      </a:rPr>
                      <m:t>𝐴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/>
                      </a:rPr>
                      <m:t>V</m:t>
                    </m:r>
                    <m:r>
                      <a:rPr lang="en-US" sz="3200" i="1">
                        <a:latin typeface="Cambria Math"/>
                      </a:rPr>
                      <m:t>𝐵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/>
                      </a:rPr>
                      <m:t>V</m:t>
                    </m:r>
                    <m:r>
                      <a:rPr lang="en-US" sz="3200" i="1">
                        <a:latin typeface="Cambria Math"/>
                      </a:rPr>
                      <m:t>𝐴</m:t>
                    </m:r>
                    <m:r>
                      <m:rPr>
                        <m:nor/>
                      </m:rPr>
                      <a:rPr lang="en-US" sz="3200" dirty="0">
                        <a:sym typeface="Symbol"/>
                      </a:rPr>
                      <m:t></m:t>
                    </m:r>
                    <m:bar>
                      <m:barPr>
                        <m:pos m:val="top"/>
                        <m:ctrlPr>
                          <a:rPr lang="ru-RU" sz="3200" i="1">
                            <a:latin typeface="Cambria Math"/>
                          </a:rPr>
                        </m:ctrlPr>
                      </m:barPr>
                      <m:e>
                        <m:r>
                          <a:rPr lang="en-US" sz="3200" i="1">
                            <a:latin typeface="Cambria Math"/>
                          </a:rPr>
                          <m:t>𝐴</m:t>
                        </m:r>
                        <m:r>
                          <m:rPr>
                            <m:nor/>
                          </m:rPr>
                          <a:rPr lang="en-US" sz="3200" dirty="0">
                            <a:sym typeface="Symbol"/>
                          </a:rPr>
                          <m:t></m:t>
                        </m:r>
                        <m:r>
                          <a:rPr lang="en-US" sz="3200" i="1">
                            <a:latin typeface="Cambria Math"/>
                          </a:rPr>
                          <m:t>𝐵</m:t>
                        </m:r>
                      </m:e>
                    </m:bar>
                  </m:oMath>
                </a14:m>
                <a:endParaRPr lang="ru-RU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ru-RU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ru-RU" sz="3200" dirty="0"/>
                  <a:t>5.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ru-RU" sz="3200" i="1">
                            <a:latin typeface="Cambria Math"/>
                          </a:rPr>
                        </m:ctrlPr>
                      </m:barPr>
                      <m:e>
                        <m:bar>
                          <m:barPr>
                            <m:pos m:val="top"/>
                            <m:ctrlPr>
                              <a:rPr lang="ru-RU" sz="3200" i="1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sz="3200" i="1">
                                <a:latin typeface="Cambria Math"/>
                              </a:rPr>
                              <m:t>𝐴</m:t>
                            </m:r>
                          </m:e>
                        </m:bar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/>
                          </a:rPr>
                          <m:t>V</m:t>
                        </m:r>
                        <m:r>
                          <a:rPr lang="en-US" sz="3200" i="1">
                            <a:latin typeface="Cambria Math"/>
                          </a:rPr>
                          <m:t>𝐶</m:t>
                        </m:r>
                      </m:e>
                    </m:bar>
                    <m:r>
                      <m:rPr>
                        <m:nor/>
                      </m:rPr>
                      <a:rPr lang="en-US" sz="3200" dirty="0">
                        <a:sym typeface="Symbol"/>
                      </a:rPr>
                      <m:t></m:t>
                    </m:r>
                    <m:bar>
                      <m:barPr>
                        <m:pos m:val="top"/>
                        <m:ctrlPr>
                          <a:rPr lang="ru-RU" sz="3200" i="1">
                            <a:latin typeface="Cambria Math"/>
                          </a:rPr>
                        </m:ctrlPr>
                      </m:barPr>
                      <m:e>
                        <m:r>
                          <a:rPr lang="en-US" sz="3200" i="1">
                            <a:latin typeface="Cambria Math"/>
                          </a:rPr>
                          <m:t>𝐴</m:t>
                        </m:r>
                        <m:r>
                          <m:rPr>
                            <m:nor/>
                          </m:rPr>
                          <a:rPr lang="en-US" sz="3200" dirty="0">
                            <a:sym typeface="Symbol"/>
                          </a:rPr>
                          <m:t></m:t>
                        </m:r>
                        <m:r>
                          <a:rPr lang="en-US" sz="3200" i="1">
                            <a:latin typeface="Cambria Math"/>
                          </a:rPr>
                          <m:t>𝐶</m:t>
                        </m:r>
                      </m:e>
                    </m:bar>
                    <m:r>
                      <m:rPr>
                        <m:nor/>
                      </m:rPr>
                      <a:rPr lang="en-US" sz="3200" dirty="0">
                        <a:sym typeface="Symbol"/>
                      </a:rPr>
                      <m:t></m:t>
                    </m:r>
                    <m:r>
                      <a:rPr lang="en-US" sz="3200" i="1">
                        <a:latin typeface="Cambria Math"/>
                      </a:rPr>
                      <m:t>(</m:t>
                    </m:r>
                    <m:r>
                      <a:rPr lang="en-US" sz="3200" i="1">
                        <a:latin typeface="Cambria Math"/>
                      </a:rPr>
                      <m:t>𝐵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/>
                      </a:rPr>
                      <m:t>V</m:t>
                    </m:r>
                    <m:bar>
                      <m:barPr>
                        <m:pos m:val="top"/>
                        <m:ctrlPr>
                          <a:rPr lang="ru-RU" sz="3200" i="1">
                            <a:latin typeface="Cambria Math"/>
                          </a:rPr>
                        </m:ctrlPr>
                      </m:barPr>
                      <m:e>
                        <m:r>
                          <a:rPr lang="en-US" sz="3200" i="1">
                            <a:latin typeface="Cambria Math"/>
                          </a:rPr>
                          <m:t>𝐶</m:t>
                        </m:r>
                      </m:e>
                    </m:bar>
                    <m:r>
                      <a:rPr lang="en-US" sz="3200" i="1">
                        <a:latin typeface="Cambria Math"/>
                      </a:rPr>
                      <m:t>)</m:t>
                    </m:r>
                    <m:r>
                      <m:rPr>
                        <m:nor/>
                      </m:rPr>
                      <a:rPr lang="en-US" sz="3200" dirty="0">
                        <a:sym typeface="Symbol"/>
                      </a:rPr>
                      <m:t></m:t>
                    </m:r>
                    <m:bar>
                      <m:barPr>
                        <m:pos m:val="top"/>
                        <m:ctrlPr>
                          <a:rPr lang="ru-RU" sz="3200" i="1">
                            <a:latin typeface="Cambria Math"/>
                          </a:rPr>
                        </m:ctrlPr>
                      </m:barPr>
                      <m:e>
                        <m:r>
                          <a:rPr lang="en-US" sz="3200" i="1">
                            <a:latin typeface="Cambria Math"/>
                          </a:rPr>
                          <m:t>𝐵</m:t>
                        </m:r>
                        <m:r>
                          <m:rPr>
                            <m:nor/>
                          </m:rPr>
                          <a:rPr lang="en-US" sz="3200" dirty="0">
                            <a:sym typeface="Symbol"/>
                          </a:rPr>
                          <m:t></m:t>
                        </m:r>
                        <m:r>
                          <a:rPr lang="en-US" sz="3200" i="1">
                            <a:latin typeface="Cambria Math"/>
                          </a:rPr>
                          <m:t>𝐶</m:t>
                        </m:r>
                      </m:e>
                    </m:bar>
                  </m:oMath>
                </a14:m>
                <a:endParaRPr lang="ru-RU" sz="3200" dirty="0"/>
              </a:p>
              <a:p>
                <a:endParaRPr lang="ru-RU" sz="3200" dirty="0"/>
              </a:p>
              <a:p>
                <a:r>
                  <a:rPr lang="ru-RU" sz="3200" dirty="0"/>
                  <a:t>6.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</a:rPr>
                      <m:t>𝐴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/>
                      </a:rPr>
                      <m:t>V</m:t>
                    </m:r>
                    <m:d>
                      <m:dPr>
                        <m:ctrlPr>
                          <a:rPr lang="en-US" sz="3200" b="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/>
                          </a:rPr>
                          <m:t>𝐴</m:t>
                        </m:r>
                        <m:r>
                          <m:rPr>
                            <m:nor/>
                          </m:rPr>
                          <a:rPr lang="en-US" sz="3200" dirty="0">
                            <a:sym typeface="Symbol"/>
                          </a:rPr>
                          <m:t></m:t>
                        </m:r>
                        <m:r>
                          <a:rPr lang="en-US" sz="3200" i="1">
                            <a:latin typeface="Cambria Math"/>
                          </a:rPr>
                          <m:t>𝐵</m:t>
                        </m:r>
                      </m:e>
                    </m:d>
                    <m:r>
                      <m:rPr>
                        <m:sty m:val="p"/>
                      </m:rPr>
                      <a:rPr lang="en-US" sz="3200" b="0" i="0" smtClean="0">
                        <a:latin typeface="Cambria Math"/>
                      </a:rPr>
                      <m:t>V</m:t>
                    </m:r>
                    <m:r>
                      <a:rPr lang="en-US" sz="3200" i="1">
                        <a:latin typeface="Cambria Math"/>
                      </a:rPr>
                      <m:t>(</m:t>
                    </m:r>
                    <m:r>
                      <a:rPr lang="en-US" sz="3200" i="1">
                        <a:latin typeface="Cambria Math"/>
                      </a:rPr>
                      <m:t>𝐶</m:t>
                    </m:r>
                    <m:r>
                      <m:rPr>
                        <m:nor/>
                      </m:rPr>
                      <a:rPr lang="en-US" sz="3200" dirty="0">
                        <a:sym typeface="Symbol"/>
                      </a:rPr>
                      <m:t></m:t>
                    </m:r>
                    <m:r>
                      <a:rPr lang="en-US" sz="3200" i="1">
                        <a:latin typeface="Cambria Math"/>
                      </a:rPr>
                      <m:t>𝐵</m:t>
                    </m:r>
                    <m:r>
                      <a:rPr lang="en-US" sz="3200" i="1">
                        <a:latin typeface="Cambria Math"/>
                      </a:rPr>
                      <m:t>)</m:t>
                    </m:r>
                  </m:oMath>
                </a14:m>
                <a:endParaRPr lang="ru-RU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332656"/>
                <a:ext cx="6192688" cy="6041397"/>
              </a:xfrm>
              <a:prstGeom prst="rect">
                <a:avLst/>
              </a:prstGeom>
              <a:blipFill rotWithShape="1">
                <a:blip r:embed="rId2"/>
                <a:stretch>
                  <a:fillRect l="-2559" b="-24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1564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212" y="1484784"/>
            <a:ext cx="7854060" cy="49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627784" y="200404"/>
                <a:ext cx="3082511" cy="7621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</a:t>
                </a:r>
                <a:r>
                  <a:rPr lang="ru-RU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ru-RU" sz="3200" i="1">
                            <a:latin typeface="Cambria Math"/>
                          </a:rPr>
                        </m:ctrlPr>
                      </m:barPr>
                      <m:e>
                        <m:r>
                          <a:rPr lang="ru-RU" sz="3200" i="1">
                            <a:latin typeface="Cambria Math"/>
                          </a:rPr>
                          <m:t>(</m:t>
                        </m:r>
                        <m:r>
                          <a:rPr lang="ru-RU" sz="3200" i="1">
                            <a:latin typeface="Cambria Math"/>
                          </a:rPr>
                          <m:t>𝐴</m:t>
                        </m:r>
                        <m:r>
                          <a:rPr lang="en-US" sz="3200" i="1">
                            <a:latin typeface="Cambria Math"/>
                          </a:rPr>
                          <m:t>ᴠ</m:t>
                        </m:r>
                        <m:r>
                          <a:rPr lang="ru-RU" sz="3200" i="1">
                            <a:latin typeface="Cambria Math"/>
                          </a:rPr>
                          <m:t>𝐵</m:t>
                        </m:r>
                        <m:r>
                          <a:rPr lang="ru-RU" sz="3200" i="1">
                            <a:latin typeface="Cambria Math"/>
                          </a:rPr>
                          <m:t>)ᴧ(</m:t>
                        </m:r>
                        <m:r>
                          <a:rPr lang="en-US" sz="3200" i="1">
                            <a:latin typeface="Cambria Math"/>
                          </a:rPr>
                          <m:t>𝐴</m:t>
                        </m:r>
                        <m:r>
                          <a:rPr lang="en-US" sz="3200" i="1">
                            <a:latin typeface="Cambria Math"/>
                          </a:rPr>
                          <m:t>ᴠ</m:t>
                        </m:r>
                        <m:bar>
                          <m:barPr>
                            <m:pos m:val="top"/>
                            <m:ctrlPr>
                              <a:rPr lang="ru-RU" sz="3200" i="1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sz="3200" i="1">
                                <a:latin typeface="Cambria Math"/>
                              </a:rPr>
                              <m:t>𝐵</m:t>
                            </m:r>
                          </m:e>
                        </m:bar>
                        <m:r>
                          <a:rPr lang="ru-RU" sz="3200" i="1">
                            <a:latin typeface="Cambria Math"/>
                          </a:rPr>
                          <m:t>)</m:t>
                        </m:r>
                      </m:e>
                    </m:bar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200404"/>
                <a:ext cx="3082511" cy="762132"/>
              </a:xfrm>
              <a:prstGeom prst="rect">
                <a:avLst/>
              </a:prstGeom>
              <a:blipFill rotWithShape="1">
                <a:blip r:embed="rId3"/>
                <a:stretch>
                  <a:fillRect l="-4941" b="-224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2862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195736" y="188640"/>
                <a:ext cx="395916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ru-R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</a:rPr>
                      <m:t>𝐵</m:t>
                    </m:r>
                    <m:r>
                      <a:rPr lang="el-GR" sz="3200" i="1" dirty="0">
                        <a:latin typeface="Cambria Math"/>
                        <a:sym typeface="Symbol"/>
                      </a:rPr>
                      <m:t>ᴧ</m:t>
                    </m:r>
                    <m:r>
                      <a:rPr lang="en-US" sz="3200" i="1">
                        <a:latin typeface="Cambria Math"/>
                      </a:rPr>
                      <m:t>𝐵</m:t>
                    </m:r>
                    <m:r>
                      <a:rPr lang="en-US" sz="3200" i="1">
                        <a:latin typeface="Cambria Math"/>
                      </a:rPr>
                      <m:t>ᴠ(</m:t>
                    </m:r>
                    <m:r>
                      <a:rPr lang="en-US" sz="3200" i="1">
                        <a:latin typeface="Cambria Math"/>
                      </a:rPr>
                      <m:t>𝐶</m:t>
                    </m:r>
                    <m:r>
                      <a:rPr lang="en-US" sz="3200" i="1">
                        <a:latin typeface="Cambria Math"/>
                      </a:rPr>
                      <m:t>ᴠ</m:t>
                    </m:r>
                    <m:bar>
                      <m:barPr>
                        <m:pos m:val="top"/>
                        <m:ctrlPr>
                          <a:rPr lang="ru-RU" sz="3200" i="1">
                            <a:latin typeface="Cambria Math"/>
                          </a:rPr>
                        </m:ctrlPr>
                      </m:barPr>
                      <m:e>
                        <m:r>
                          <a:rPr lang="en-US" sz="3200" i="1">
                            <a:latin typeface="Cambria Math"/>
                          </a:rPr>
                          <m:t>𝐶</m:t>
                        </m:r>
                      </m:e>
                    </m:bar>
                    <m:r>
                      <a:rPr lang="en-US" sz="3200" i="1">
                        <a:latin typeface="Cambria Math"/>
                      </a:rPr>
                      <m:t>)</m:t>
                    </m:r>
                    <m:r>
                      <a:rPr lang="el-GR" sz="3200" i="1" dirty="0">
                        <a:latin typeface="Cambria Math"/>
                        <a:sym typeface="Symbol"/>
                      </a:rPr>
                      <m:t>ᴧ</m:t>
                    </m:r>
                    <m:r>
                      <a:rPr lang="en-US" sz="3200" i="1">
                        <a:latin typeface="Cambria Math"/>
                      </a:rPr>
                      <m:t>(</m:t>
                    </m:r>
                    <m:bar>
                      <m:barPr>
                        <m:pos m:val="top"/>
                        <m:ctrlPr>
                          <a:rPr lang="ru-RU" sz="3200" i="1">
                            <a:latin typeface="Cambria Math"/>
                          </a:rPr>
                        </m:ctrlPr>
                      </m:barPr>
                      <m:e>
                        <m:r>
                          <a:rPr lang="en-US" sz="3200" i="1">
                            <a:latin typeface="Cambria Math"/>
                          </a:rPr>
                          <m:t>𝐴</m:t>
                        </m:r>
                      </m:e>
                    </m:bar>
                    <m:r>
                      <a:rPr lang="el-GR" sz="3200" i="1" dirty="0">
                        <a:latin typeface="Cambria Math"/>
                        <a:sym typeface="Symbol"/>
                      </a:rPr>
                      <m:t>ᴧ</m:t>
                    </m:r>
                    <m:bar>
                      <m:barPr>
                        <m:pos m:val="top"/>
                        <m:ctrlPr>
                          <a:rPr lang="ru-RU" sz="3200" i="1">
                            <a:latin typeface="Cambria Math"/>
                          </a:rPr>
                        </m:ctrlPr>
                      </m:barPr>
                      <m:e>
                        <m:r>
                          <a:rPr lang="en-US" sz="3200" i="1">
                            <a:latin typeface="Cambria Math"/>
                          </a:rPr>
                          <m:t>𝐵</m:t>
                        </m:r>
                      </m:e>
                    </m:bar>
                    <m:r>
                      <a:rPr lang="en-US" sz="3200" i="1">
                        <a:latin typeface="Cambria Math"/>
                      </a:rPr>
                      <m:t>)</m:t>
                    </m:r>
                  </m:oMath>
                </a14:m>
                <a:endParaRPr lang="ru-RU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188640"/>
                <a:ext cx="3959161" cy="646331"/>
              </a:xfrm>
              <a:prstGeom prst="rect">
                <a:avLst/>
              </a:prstGeom>
              <a:blipFill rotWithShape="1">
                <a:blip r:embed="rId2"/>
                <a:stretch>
                  <a:fillRect l="-3846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1336"/>
            <a:ext cx="8408665" cy="5124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883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78" y="1340768"/>
            <a:ext cx="8258946" cy="5390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835696" y="181032"/>
                <a:ext cx="4273157" cy="6428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3.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</a:rPr>
                      <m:t>(</m:t>
                    </m:r>
                    <m:bar>
                      <m:barPr>
                        <m:pos m:val="top"/>
                        <m:ctrlPr>
                          <a:rPr lang="ru-RU" sz="3200" i="1">
                            <a:latin typeface="Cambria Math"/>
                          </a:rPr>
                        </m:ctrlPr>
                      </m:barPr>
                      <m:e>
                        <m:r>
                          <a:rPr lang="en-US" sz="3200" i="1">
                            <a:latin typeface="Cambria Math"/>
                          </a:rPr>
                          <m:t>𝐴</m:t>
                        </m:r>
                      </m:e>
                    </m:bar>
                    <m:r>
                      <a:rPr lang="en-US" sz="3200" i="1">
                        <a:latin typeface="Cambria Math"/>
                      </a:rPr>
                      <m:t>ᴠ</m:t>
                    </m:r>
                    <m:r>
                      <a:rPr lang="en-US" sz="3200" i="1">
                        <a:latin typeface="Cambria Math"/>
                      </a:rPr>
                      <m:t>𝐵</m:t>
                    </m:r>
                    <m:r>
                      <a:rPr lang="en-US" sz="3200" i="1">
                        <a:latin typeface="Cambria Math"/>
                      </a:rPr>
                      <m:t>)ᴧ(</m:t>
                    </m:r>
                    <m:r>
                      <a:rPr lang="en-US" sz="3200" i="1">
                        <a:latin typeface="Cambria Math"/>
                      </a:rPr>
                      <m:t>𝐴</m:t>
                    </m:r>
                    <m:r>
                      <a:rPr lang="en-US" sz="3200" i="1">
                        <a:latin typeface="Cambria Math"/>
                      </a:rPr>
                      <m:t>ᴠ</m:t>
                    </m:r>
                    <m:r>
                      <a:rPr lang="en-US" sz="3200" i="1">
                        <a:latin typeface="Cambria Math"/>
                      </a:rPr>
                      <m:t>𝐵</m:t>
                    </m:r>
                    <m:r>
                      <a:rPr lang="en-US" sz="3200" i="1">
                        <a:latin typeface="Cambria Math"/>
                      </a:rPr>
                      <m:t>)ᴧ(</m:t>
                    </m:r>
                    <m:r>
                      <a:rPr lang="en-US" sz="3200" i="1">
                        <a:latin typeface="Cambria Math"/>
                      </a:rPr>
                      <m:t>𝐵</m:t>
                    </m:r>
                    <m:r>
                      <a:rPr lang="en-US" sz="3200" i="1">
                        <a:latin typeface="Cambria Math"/>
                      </a:rPr>
                      <m:t>ᴠ</m:t>
                    </m:r>
                    <m:r>
                      <a:rPr lang="en-US" sz="3200" i="1">
                        <a:latin typeface="Cambria Math"/>
                      </a:rPr>
                      <m:t>𝐶</m:t>
                    </m:r>
                    <m:r>
                      <a:rPr lang="en-US" sz="3200" i="1">
                        <a:latin typeface="Cambria Math"/>
                      </a:rPr>
                      <m:t>)</m:t>
                    </m:r>
                  </m:oMath>
                </a14:m>
                <a:endParaRPr lang="ru-RU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181032"/>
                <a:ext cx="4273157" cy="642868"/>
              </a:xfrm>
              <a:prstGeom prst="rect">
                <a:avLst/>
              </a:prstGeom>
              <a:blipFill rotWithShape="1">
                <a:blip r:embed="rId3"/>
                <a:stretch>
                  <a:fillRect l="-3566" t="-3810" b="-304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3112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68760"/>
            <a:ext cx="8379136" cy="5361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210337" y="260648"/>
                <a:ext cx="327666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ru-RU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</a:rPr>
                      <m:t>𝐴</m:t>
                    </m:r>
                    <m:r>
                      <a:rPr lang="el-GR" sz="3200" i="1" dirty="0">
                        <a:latin typeface="Cambria Math"/>
                        <a:sym typeface="Symbol"/>
                      </a:rPr>
                      <m:t>ᴧ</m:t>
                    </m:r>
                    <m:r>
                      <a:rPr lang="en-US" sz="3200" i="1">
                        <a:latin typeface="Cambria Math"/>
                      </a:rPr>
                      <m:t>𝐴</m:t>
                    </m:r>
                    <m:r>
                      <a:rPr lang="en-US" sz="3200" i="1">
                        <a:latin typeface="Cambria Math"/>
                      </a:rPr>
                      <m:t>ᴠ</m:t>
                    </m:r>
                    <m:r>
                      <a:rPr lang="en-US" sz="3200" i="1">
                        <a:latin typeface="Cambria Math"/>
                      </a:rPr>
                      <m:t>𝐵</m:t>
                    </m:r>
                    <m:r>
                      <a:rPr lang="en-US" sz="3200" i="1">
                        <a:latin typeface="Cambria Math"/>
                      </a:rPr>
                      <m:t>ᴠ</m:t>
                    </m:r>
                    <m:r>
                      <a:rPr lang="en-US" sz="3200" i="1">
                        <a:latin typeface="Cambria Math"/>
                      </a:rPr>
                      <m:t>𝐴</m:t>
                    </m:r>
                    <m:r>
                      <a:rPr lang="el-GR" sz="3200" i="1" dirty="0">
                        <a:latin typeface="Cambria Math"/>
                        <a:sym typeface="Symbol"/>
                      </a:rPr>
                      <m:t>ᴧ</m:t>
                    </m:r>
                    <m:bar>
                      <m:barPr>
                        <m:pos m:val="top"/>
                        <m:ctrlPr>
                          <a:rPr lang="ru-RU" sz="3200" i="1">
                            <a:latin typeface="Cambria Math"/>
                          </a:rPr>
                        </m:ctrlPr>
                      </m:barPr>
                      <m:e>
                        <m:r>
                          <a:rPr lang="en-US" sz="3200" i="1">
                            <a:latin typeface="Cambria Math"/>
                          </a:rPr>
                          <m:t>𝐴</m:t>
                        </m:r>
                        <m:r>
                          <a:rPr lang="el-GR" sz="3200" i="1" dirty="0">
                            <a:latin typeface="Cambria Math"/>
                            <a:sym typeface="Symbol"/>
                          </a:rPr>
                          <m:t>ᴧ</m:t>
                        </m:r>
                        <m:r>
                          <a:rPr lang="en-US" sz="3200" i="1">
                            <a:latin typeface="Cambria Math"/>
                          </a:rPr>
                          <m:t>𝐵</m:t>
                        </m:r>
                      </m:e>
                    </m:bar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0337" y="260648"/>
                <a:ext cx="3276666" cy="707886"/>
              </a:xfrm>
              <a:prstGeom prst="rect">
                <a:avLst/>
              </a:prstGeom>
              <a:blipFill rotWithShape="1">
                <a:blip r:embed="rId3"/>
                <a:stretch>
                  <a:fillRect l="-4842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87669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043608" y="404664"/>
                <a:ext cx="7704856" cy="51886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ru-RU" sz="4000" dirty="0">
                    <a:solidFill>
                      <a:srgbClr val="FF0000"/>
                    </a:solidFill>
                  </a:rPr>
                  <a:t>    Построить логические схемы</a:t>
                </a:r>
                <a:r>
                  <a:rPr lang="ru-RU" sz="4000" dirty="0" smtClean="0">
                    <a:solidFill>
                      <a:srgbClr val="FF0000"/>
                    </a:solidFill>
                  </a:rPr>
                  <a:t>:</a:t>
                </a:r>
              </a:p>
              <a:p>
                <a:pPr lvl="0"/>
                <a:endParaRPr lang="ru-RU" sz="32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ru-RU" sz="3600" dirty="0">
                    <a:solidFill>
                      <a:prstClr val="black"/>
                    </a:solidFill>
                  </a:rPr>
                  <a:t>1. 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barPr>
                      <m:e>
                        <m:bar>
                          <m:barPr>
                            <m:pos m:val="top"/>
                            <m:ctrlPr>
                              <a:rPr lang="ru-RU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𝐴</m:t>
                            </m:r>
                          </m:e>
                        </m:bar>
                        <m:r>
                          <m:rPr>
                            <m:sty m:val="p"/>
                          </m:rPr>
                          <a:rPr lang="en-US" sz="3600">
                            <a:solidFill>
                              <a:prstClr val="black"/>
                            </a:solidFill>
                            <a:latin typeface="Cambria Math"/>
                          </a:rPr>
                          <m:t>V</m:t>
                        </m:r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𝐶</m:t>
                        </m:r>
                      </m:e>
                    </m:bar>
                    <m:r>
                      <m:rPr>
                        <m:nor/>
                      </m:rPr>
                      <a:rPr lang="en-US" sz="36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Symbol"/>
                      </a:rPr>
                      <m:t></m:t>
                    </m:r>
                    <m:bar>
                      <m:barPr>
                        <m:pos m:val="top"/>
                        <m:ctrlP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barPr>
                      <m:e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𝐴</m:t>
                        </m:r>
                        <m:r>
                          <m:rPr>
                            <m:nor/>
                          </m:rPr>
                          <a:rPr lang="en-US" sz="3600" dirty="0">
                            <a:solidFill>
                              <a:prstClr val="black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  <a:sym typeface="Symbol"/>
                          </a:rPr>
                          <m:t></m:t>
                        </m:r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𝐶</m:t>
                        </m:r>
                      </m:e>
                    </m:bar>
                    <m:r>
                      <m:rPr>
                        <m:nor/>
                      </m:rPr>
                      <a:rPr lang="en-US" sz="36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Symbol"/>
                      </a:rPr>
                      <m:t></m:t>
                    </m:r>
                    <m:d>
                      <m:dPr>
                        <m:ctrlPr>
                          <a:rPr lang="en-US" sz="3600" i="1" dirty="0">
                            <a:solidFill>
                              <a:prstClr val="black"/>
                            </a:solidFill>
                            <a:latin typeface="Cambria Math"/>
                            <a:cs typeface="Times New Roman" panose="02020603050405020304" pitchFamily="18" charset="0"/>
                            <a:sym typeface="Symbol"/>
                          </a:rPr>
                        </m:ctrlPr>
                      </m:dPr>
                      <m:e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𝐵</m:t>
                        </m:r>
                        <m:r>
                          <m:rPr>
                            <m:sty m:val="p"/>
                          </m:rPr>
                          <a:rPr lang="en-US" sz="3600">
                            <a:solidFill>
                              <a:prstClr val="black"/>
                            </a:solidFill>
                            <a:latin typeface="Cambria Math"/>
                          </a:rPr>
                          <m:t>V</m:t>
                        </m:r>
                        <m:bar>
                          <m:barPr>
                            <m:pos m:val="top"/>
                            <m:ctrlPr>
                              <a:rPr lang="ru-RU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𝐶</m:t>
                            </m:r>
                          </m:e>
                        </m:bar>
                      </m:e>
                    </m:d>
                    <m:r>
                      <m:rPr>
                        <m:nor/>
                      </m:rPr>
                      <a:rPr lang="en-US" sz="36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Symbol"/>
                      </a:rPr>
                      <m:t></m:t>
                    </m:r>
                    <m:bar>
                      <m:barPr>
                        <m:pos m:val="top"/>
                        <m:ctrlP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barPr>
                      <m:e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𝐵</m:t>
                        </m:r>
                        <m:r>
                          <m:rPr>
                            <m:nor/>
                          </m:rPr>
                          <a:rPr lang="en-US" sz="3600" dirty="0">
                            <a:solidFill>
                              <a:prstClr val="black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  <a:sym typeface="Symbol"/>
                          </a:rPr>
                          <m:t></m:t>
                        </m:r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𝐶</m:t>
                        </m:r>
                      </m:e>
                    </m:bar>
                  </m:oMath>
                </a14:m>
                <a:endParaRPr lang="ru-RU" sz="3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:r>
                  <a:rPr lang="ru-RU" sz="3600" dirty="0"/>
                  <a:t>    2.   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/>
                      </a:rPr>
                      <m:t>𝐴</m:t>
                    </m:r>
                    <m:r>
                      <m:rPr>
                        <m:nor/>
                      </m:rPr>
                      <a: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Symbol"/>
                      </a:rPr>
                      <m:t></m:t>
                    </m:r>
                    <m:bar>
                      <m:barPr>
                        <m:pos m:val="top"/>
                        <m:ctrlPr>
                          <a:rPr lang="ru-RU" sz="3600" i="1">
                            <a:latin typeface="Cambria Math"/>
                          </a:rPr>
                        </m:ctrlPr>
                      </m:barPr>
                      <m:e>
                        <m:r>
                          <a:rPr lang="en-US" sz="3600" i="1">
                            <a:latin typeface="Cambria Math"/>
                          </a:rPr>
                          <m:t>𝐴</m:t>
                        </m:r>
                      </m:e>
                    </m:bar>
                    <m:r>
                      <m:rPr>
                        <m:sty m:val="p"/>
                      </m:rPr>
                      <a:rPr lang="en-US" sz="3600" b="0" i="0" smtClean="0">
                        <a:latin typeface="Cambria Math"/>
                      </a:rPr>
                      <m:t>V</m:t>
                    </m:r>
                    <m:r>
                      <a:rPr lang="en-US" sz="3600" i="1">
                        <a:latin typeface="Cambria Math"/>
                      </a:rPr>
                      <m:t>𝐵</m:t>
                    </m:r>
                    <m:r>
                      <m:rPr>
                        <m:nor/>
                      </m:rPr>
                      <a: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Symbol"/>
                      </a:rPr>
                      <m:t></m:t>
                    </m:r>
                    <m:bar>
                      <m:barPr>
                        <m:pos m:val="top"/>
                        <m:ctrlPr>
                          <a:rPr lang="ru-RU" sz="3600" i="1">
                            <a:latin typeface="Cambria Math"/>
                          </a:rPr>
                        </m:ctrlPr>
                      </m:barPr>
                      <m:e>
                        <m:r>
                          <a:rPr lang="en-US" sz="3600" i="1">
                            <a:latin typeface="Cambria Math"/>
                          </a:rPr>
                          <m:t>𝐴</m:t>
                        </m:r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/>
                          </a:rPr>
                          <m:t>V</m:t>
                        </m:r>
                        <m:r>
                          <a:rPr lang="en-US" sz="3600" i="1">
                            <a:latin typeface="Cambria Math"/>
                          </a:rPr>
                          <m:t>𝐵</m:t>
                        </m:r>
                      </m:e>
                    </m:bar>
                  </m:oMath>
                </a14:m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ru-RU" sz="3600" dirty="0"/>
                  <a:t>    3.  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</a:rPr>
                      <m:t>𝐵</m:t>
                    </m:r>
                    <m:r>
                      <m:rPr>
                        <m:nor/>
                      </m:rPr>
                      <a: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Symbol"/>
                      </a:rPr>
                      <m:t></m:t>
                    </m:r>
                    <m:r>
                      <a:rPr lang="en-US" sz="3600" i="1">
                        <a:latin typeface="Cambria Math"/>
                      </a:rPr>
                      <m:t>𝐵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/>
                      </a:rPr>
                      <m:t>V</m:t>
                    </m:r>
                    <m:r>
                      <a:rPr lang="en-US" sz="3600" i="1">
                        <a:latin typeface="Cambria Math"/>
                      </a:rPr>
                      <m:t>(</m:t>
                    </m:r>
                    <m:r>
                      <a:rPr lang="en-US" sz="3600" i="1">
                        <a:latin typeface="Cambria Math"/>
                      </a:rPr>
                      <m:t>𝐶</m:t>
                    </m:r>
                    <m:r>
                      <m:rPr>
                        <m:nor/>
                      </m:rPr>
                      <a: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Symbol"/>
                      </a:rPr>
                      <m:t></m:t>
                    </m:r>
                    <m:bar>
                      <m:barPr>
                        <m:pos m:val="top"/>
                        <m:ctrlPr>
                          <a:rPr lang="ru-RU" sz="3600" i="1">
                            <a:latin typeface="Cambria Math"/>
                          </a:rPr>
                        </m:ctrlPr>
                      </m:barPr>
                      <m:e>
                        <m:r>
                          <a:rPr lang="en-US" sz="3600" i="1">
                            <a:latin typeface="Cambria Math"/>
                          </a:rPr>
                          <m:t>𝐶</m:t>
                        </m:r>
                      </m:e>
                    </m:bar>
                    <m:r>
                      <a:rPr lang="en-US" sz="3600" i="1">
                        <a:latin typeface="Cambria Math"/>
                      </a:rPr>
                      <m:t>)</m:t>
                    </m:r>
                    <m:r>
                      <m:rPr>
                        <m:nor/>
                      </m:rPr>
                      <a: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Symbol"/>
                      </a:rPr>
                      <m:t></m:t>
                    </m:r>
                    <m:r>
                      <a:rPr lang="en-US" sz="3600" i="1">
                        <a:latin typeface="Cambria Math"/>
                      </a:rPr>
                      <m:t>(</m:t>
                    </m:r>
                    <m:bar>
                      <m:barPr>
                        <m:pos m:val="top"/>
                        <m:ctrlPr>
                          <a:rPr lang="ru-RU" sz="3600" i="1">
                            <a:latin typeface="Cambria Math"/>
                          </a:rPr>
                        </m:ctrlPr>
                      </m:barPr>
                      <m:e>
                        <m:r>
                          <a:rPr lang="en-US" sz="3600" i="1">
                            <a:latin typeface="Cambria Math"/>
                          </a:rPr>
                          <m:t>𝐴</m:t>
                        </m:r>
                      </m:e>
                    </m:bar>
                    <m:r>
                      <m:rPr>
                        <m:nor/>
                      </m:rPr>
                      <a: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Symbol"/>
                      </a:rPr>
                      <m:t></m:t>
                    </m:r>
                    <m:bar>
                      <m:barPr>
                        <m:pos m:val="top"/>
                        <m:ctrlPr>
                          <a:rPr lang="ru-RU" sz="3600" i="1">
                            <a:latin typeface="Cambria Math"/>
                          </a:rPr>
                        </m:ctrlPr>
                      </m:barPr>
                      <m:e>
                        <m:r>
                          <a:rPr lang="en-US" sz="3600" i="1">
                            <a:latin typeface="Cambria Math"/>
                          </a:rPr>
                          <m:t>𝐵</m:t>
                        </m:r>
                      </m:e>
                    </m:bar>
                    <m:r>
                      <a:rPr lang="en-US" sz="3600" i="1">
                        <a:latin typeface="Cambria Math"/>
                      </a:rPr>
                      <m:t>)</m:t>
                    </m:r>
                  </m:oMath>
                </a14:m>
                <a:endParaRPr lang="ru-RU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ru-RU" sz="3600" dirty="0"/>
                  <a:t>    4. 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ru-RU" sz="3600" i="1">
                            <a:latin typeface="Cambria Math"/>
                          </a:rPr>
                        </m:ctrlPr>
                      </m:barPr>
                      <m:e>
                        <m:r>
                          <a:rPr lang="en-US" sz="3600" i="1">
                            <a:latin typeface="Cambria Math"/>
                          </a:rPr>
                          <m:t>𝐷</m:t>
                        </m:r>
                        <m:r>
                          <m:rPr>
                            <m:nor/>
                          </m:rPr>
                          <a:rPr lang="en-US" sz="3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  <a:sym typeface="Symbol"/>
                          </a:rPr>
                          <m:t></m:t>
                        </m:r>
                        <m:r>
                          <a:rPr lang="en-US" sz="3600" i="1">
                            <a:latin typeface="Cambria Math"/>
                          </a:rPr>
                          <m:t>𝐶</m:t>
                        </m:r>
                      </m:e>
                    </m:bar>
                    <m:r>
                      <m:rPr>
                        <m:sty m:val="p"/>
                      </m:rPr>
                      <a:rPr lang="en-US" sz="3600" b="0" i="0" smtClean="0">
                        <a:latin typeface="Cambria Math"/>
                      </a:rPr>
                      <m:t>V</m:t>
                    </m:r>
                    <m:r>
                      <a:rPr lang="en-US" sz="3600" i="1">
                        <a:latin typeface="Cambria Math"/>
                      </a:rPr>
                      <m:t>(</m:t>
                    </m:r>
                    <m:r>
                      <a:rPr lang="en-US" sz="3600" i="1">
                        <a:latin typeface="Cambria Math"/>
                      </a:rPr>
                      <m:t>𝐵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/>
                      </a:rPr>
                      <m:t>V</m:t>
                    </m:r>
                    <m:bar>
                      <m:barPr>
                        <m:pos m:val="top"/>
                        <m:ctrlPr>
                          <a:rPr lang="ru-RU" sz="3600" i="1">
                            <a:latin typeface="Cambria Math"/>
                          </a:rPr>
                        </m:ctrlPr>
                      </m:barPr>
                      <m:e>
                        <m:r>
                          <a:rPr lang="en-US" sz="3600" i="1">
                            <a:latin typeface="Cambria Math"/>
                          </a:rPr>
                          <m:t>𝐴</m:t>
                        </m:r>
                      </m:e>
                    </m:bar>
                    <m:r>
                      <a:rPr lang="en-US" sz="3600" i="1">
                        <a:latin typeface="Cambria Math"/>
                      </a:rPr>
                      <m:t>)</m:t>
                    </m:r>
                    <m:r>
                      <m:rPr>
                        <m:nor/>
                      </m:rPr>
                      <a: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Symbol"/>
                      </a:rPr>
                      <m:t></m:t>
                    </m:r>
                    <m:r>
                      <a:rPr lang="en-US" sz="3600" i="1">
                        <a:latin typeface="Cambria Math"/>
                      </a:rPr>
                      <m:t>𝐶</m:t>
                    </m:r>
                  </m:oMath>
                </a14:m>
                <a:endParaRPr lang="ru-RU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ru-RU" sz="3600" b="0" dirty="0"/>
                  <a:t>    5. </a:t>
                </a:r>
                <a14:m>
                  <m:oMath xmlns:m="http://schemas.openxmlformats.org/officeDocument/2006/math">
                    <m:r>
                      <a:rPr lang="ru-RU" sz="3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i="1">
                        <a:latin typeface="Cambria Math"/>
                      </a:rPr>
                      <m:t>𝐴</m:t>
                    </m:r>
                    <m:r>
                      <m:rPr>
                        <m:nor/>
                      </m:rPr>
                      <a: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Symbol"/>
                      </a:rPr>
                      <m:t></m:t>
                    </m:r>
                    <m:d>
                      <m:dPr>
                        <m:ctrlPr>
                          <a:rPr lang="ru-RU" sz="36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600" i="1">
                            <a:latin typeface="Cambria Math"/>
                          </a:rPr>
                          <m:t>𝐵</m:t>
                        </m:r>
                        <m:r>
                          <m:rPr>
                            <m:nor/>
                          </m:rPr>
                          <a:rPr lang="en-US" sz="3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  <a:sym typeface="Symbol"/>
                          </a:rPr>
                          <m:t></m:t>
                        </m:r>
                        <m:bar>
                          <m:barPr>
                            <m:pos m:val="top"/>
                            <m:ctrlPr>
                              <a:rPr lang="ru-RU" sz="3600" i="1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sz="3600" i="1">
                                <a:latin typeface="Cambria Math"/>
                              </a:rPr>
                              <m:t>𝐵</m:t>
                            </m:r>
                          </m:e>
                        </m:bar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/>
                          </a:rPr>
                          <m:t>V</m:t>
                        </m:r>
                        <m:bar>
                          <m:barPr>
                            <m:pos m:val="top"/>
                            <m:ctrlPr>
                              <a:rPr lang="ru-RU" sz="3600" i="1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sz="3600" i="1">
                                <a:latin typeface="Cambria Math"/>
                              </a:rPr>
                              <m:t>𝐶</m:t>
                            </m:r>
                          </m:e>
                        </m:bar>
                      </m:e>
                    </m:d>
                    <m:r>
                      <m:rPr>
                        <m:nor/>
                      </m:rPr>
                      <a: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Symbol"/>
                      </a:rPr>
                      <m:t></m:t>
                    </m:r>
                    <m:d>
                      <m:dPr>
                        <m:ctrlPr>
                          <a:rPr lang="ru-RU" sz="36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600" i="1">
                            <a:latin typeface="Cambria Math"/>
                          </a:rPr>
                          <m:t>𝐶</m:t>
                        </m:r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/>
                          </a:rPr>
                          <m:t>V</m:t>
                        </m:r>
                        <m:r>
                          <a:rPr lang="en-US" sz="3600" i="1">
                            <a:latin typeface="Cambria Math"/>
                          </a:rPr>
                          <m:t>𝐷</m:t>
                        </m:r>
                      </m:e>
                    </m:d>
                    <m:r>
                      <m:rPr>
                        <m:sty m:val="p"/>
                      </m:rPr>
                      <a:rPr lang="en-US" sz="3600" b="0" i="0" smtClean="0">
                        <a:latin typeface="Cambria Math"/>
                      </a:rPr>
                      <m:t>V</m:t>
                    </m:r>
                    <m:d>
                      <m:dPr>
                        <m:ctrlPr>
                          <a:rPr lang="ru-RU" sz="36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600" i="1">
                            <a:latin typeface="Cambria Math"/>
                          </a:rPr>
                          <m:t>𝐶</m:t>
                        </m:r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/>
                          </a:rPr>
                          <m:t>V</m:t>
                        </m:r>
                        <m:r>
                          <a:rPr lang="en-US" sz="3600" i="1">
                            <a:latin typeface="Cambria Math"/>
                          </a:rPr>
                          <m:t>𝐷</m:t>
                        </m:r>
                      </m:e>
                    </m:d>
                  </m:oMath>
                </a14:m>
                <a:endParaRPr lang="ru-RU" sz="3600" i="1" dirty="0">
                  <a:latin typeface="Cambria Math" panose="02040503050406030204" pitchFamily="18" charset="0"/>
                </a:endParaRPr>
              </a:p>
              <a:p>
                <a:r>
                  <a:rPr lang="ru-RU" sz="3600" dirty="0"/>
                  <a:t>    6. 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</a:rPr>
                      <m:t>𝐴</m:t>
                    </m:r>
                    <m:r>
                      <m:rPr>
                        <m:nor/>
                      </m:rPr>
                      <a: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Symbol"/>
                      </a:rPr>
                      <m:t></m:t>
                    </m:r>
                    <m:r>
                      <a:rPr lang="en-US" sz="3600" i="1">
                        <a:latin typeface="Cambria Math"/>
                      </a:rPr>
                      <m:t>𝐴</m:t>
                    </m:r>
                    <m:r>
                      <m:rPr>
                        <m:nor/>
                      </m:rPr>
                      <a: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Symbol"/>
                      </a:rPr>
                      <m:t></m:t>
                    </m:r>
                    <m:d>
                      <m:dPr>
                        <m:ctrlPr>
                          <a:rPr lang="en-US" sz="3600" i="1">
                            <a:latin typeface="Cambria Math"/>
                          </a:rPr>
                        </m:ctrlPr>
                      </m:dPr>
                      <m:e>
                        <m:bar>
                          <m:barPr>
                            <m:pos m:val="top"/>
                            <m:ctrlPr>
                              <a:rPr lang="ru-RU" sz="3600" i="1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sz="3600" i="1">
                                <a:latin typeface="Cambria Math"/>
                              </a:rPr>
                              <m:t>𝐵</m:t>
                            </m:r>
                          </m:e>
                        </m:bar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/>
                          </a:rPr>
                          <m:t>V</m:t>
                        </m:r>
                        <m:bar>
                          <m:barPr>
                            <m:pos m:val="top"/>
                            <m:ctrlPr>
                              <a:rPr lang="ru-RU" sz="3600" i="1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sz="3600" i="1">
                                <a:latin typeface="Cambria Math"/>
                              </a:rPr>
                              <m:t>𝐵</m:t>
                            </m:r>
                          </m:e>
                        </m:bar>
                        <m:r>
                          <m:rPr>
                            <m:nor/>
                          </m:rPr>
                          <a:rPr lang="en-US" sz="3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  <a:sym typeface="Symbol"/>
                          </a:rPr>
                          <m:t></m:t>
                        </m:r>
                        <m:bar>
                          <m:barPr>
                            <m:pos m:val="top"/>
                            <m:ctrlPr>
                              <a:rPr lang="ru-RU" sz="3600" i="1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sz="3600" i="1">
                                <a:latin typeface="Cambria Math"/>
                              </a:rPr>
                              <m:t>𝐶</m:t>
                            </m:r>
                          </m:e>
                        </m:bar>
                      </m:e>
                    </m:d>
                    <m:r>
                      <m:rPr>
                        <m:sty m:val="p"/>
                      </m:rPr>
                      <a:rPr lang="en-US" sz="3600" b="0" i="0" smtClean="0">
                        <a:latin typeface="Cambria Math"/>
                      </a:rPr>
                      <m:t>V</m:t>
                    </m:r>
                    <m:bar>
                      <m:barPr>
                        <m:pos m:val="top"/>
                        <m:ctrlPr>
                          <a:rPr lang="en-US" sz="3600" b="0" i="1" smtClean="0">
                            <a:latin typeface="Cambria Math"/>
                          </a:rPr>
                        </m:ctrlPr>
                      </m:barPr>
                      <m:e>
                        <m:r>
                          <a:rPr lang="en-US" sz="3600" b="0" i="1" smtClean="0">
                            <a:latin typeface="Cambria Math"/>
                          </a:rPr>
                          <m:t>𝐴</m:t>
                        </m:r>
                      </m:e>
                    </m:bar>
                    <m:r>
                      <m:rPr>
                        <m:nor/>
                      </m:rPr>
                      <a: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Symbol"/>
                      </a:rPr>
                      <m:t></m:t>
                    </m:r>
                    <m:bar>
                      <m:barPr>
                        <m:pos m:val="top"/>
                        <m:ctrlPr>
                          <a:rPr lang="en-US" sz="3600" i="1" dirty="0" smtClean="0">
                            <a:latin typeface="Cambria Math"/>
                            <a:sym typeface="Symbol"/>
                          </a:rPr>
                        </m:ctrlPr>
                      </m:barPr>
                      <m:e>
                        <m:r>
                          <a:rPr lang="en-US" sz="3600" b="0" i="1" dirty="0" smtClean="0">
                            <a:latin typeface="Cambria Math"/>
                            <a:sym typeface="Symbol"/>
                          </a:rPr>
                          <m:t>𝐵</m:t>
                        </m:r>
                      </m:e>
                    </m:bar>
                  </m:oMath>
                </a14:m>
                <a:endParaRPr lang="ru-RU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404664"/>
                <a:ext cx="7704856" cy="5188600"/>
              </a:xfrm>
              <a:prstGeom prst="rect">
                <a:avLst/>
              </a:prstGeom>
              <a:blipFill rotWithShape="1">
                <a:blip r:embed="rId2"/>
                <a:stretch>
                  <a:fillRect l="-2373" t="-2113" b="-29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0195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D40F77B6-E07D-4F1E-8595-1DA908B9BE4E}"/>
              </a:ext>
            </a:extLst>
          </p:cNvPr>
          <p:cNvSpPr/>
          <p:nvPr/>
        </p:nvSpPr>
        <p:spPr>
          <a:xfrm>
            <a:off x="843164" y="1556792"/>
            <a:ext cx="756756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Записать логические выражения по  логической схеме (слайды – </a:t>
            </a:r>
            <a:r>
              <a:rPr lang="ru-RU" sz="4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11÷15):</a:t>
            </a:r>
            <a:endParaRPr lang="ru-RU" sz="4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7342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668</TotalTime>
  <Words>465</Words>
  <Application>Microsoft Office PowerPoint</Application>
  <PresentationFormat>Экран (4:3)</PresentationFormat>
  <Paragraphs>39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Задание для дистанционного урока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Elena</cp:lastModifiedBy>
  <cp:revision>42</cp:revision>
  <dcterms:created xsi:type="dcterms:W3CDTF">2018-10-16T03:41:24Z</dcterms:created>
  <dcterms:modified xsi:type="dcterms:W3CDTF">2022-01-27T16:31:55Z</dcterms:modified>
</cp:coreProperties>
</file>