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7" r:id="rId3"/>
    <p:sldId id="296" r:id="rId4"/>
    <p:sldId id="280" r:id="rId5"/>
    <p:sldId id="281" r:id="rId6"/>
    <p:sldId id="282" r:id="rId7"/>
    <p:sldId id="283" r:id="rId8"/>
    <p:sldId id="295" r:id="rId9"/>
    <p:sldId id="284" r:id="rId10"/>
    <p:sldId id="288" r:id="rId11"/>
    <p:sldId id="298" r:id="rId12"/>
    <p:sldId id="285" r:id="rId13"/>
    <p:sldId id="286" r:id="rId14"/>
    <p:sldId id="287" r:id="rId15"/>
    <p:sldId id="289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0D9C42-F03A-4085-9803-C091E905A44A}">
          <p14:sldIdLst>
            <p14:sldId id="267"/>
            <p14:sldId id="297"/>
          </p14:sldIdLst>
        </p14:section>
        <p14:section name="Раздел без заголовка" id="{B24C60A9-B79D-4192-888C-BF6CC8A0F3CE}">
          <p14:sldIdLst>
            <p14:sldId id="296"/>
            <p14:sldId id="280"/>
            <p14:sldId id="281"/>
            <p14:sldId id="282"/>
            <p14:sldId id="283"/>
            <p14:sldId id="295"/>
            <p14:sldId id="284"/>
            <p14:sldId id="288"/>
            <p14:sldId id="298"/>
            <p14:sldId id="285"/>
            <p14:sldId id="286"/>
            <p14:sldId id="287"/>
            <p14:sldId id="289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8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0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4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3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1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7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5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4C63-43E3-4EF6-A57C-346B486DCE6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B46C-B540-469C-A110-512B6D121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2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-52388"/>
            <a:ext cx="7229475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7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0F77B6-E07D-4F1E-8595-1DA908B9BE4E}"/>
              </a:ext>
            </a:extLst>
          </p:cNvPr>
          <p:cNvSpPr/>
          <p:nvPr/>
        </p:nvSpPr>
        <p:spPr>
          <a:xfrm>
            <a:off x="977050" y="260648"/>
            <a:ext cx="7567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</a:rPr>
              <a:t>Пример записи логического </a:t>
            </a:r>
            <a:r>
              <a:rPr lang="ru-RU" sz="3200" dirty="0">
                <a:solidFill>
                  <a:prstClr val="black"/>
                </a:solidFill>
              </a:rPr>
              <a:t>выражения по  логической </a:t>
            </a:r>
            <a:r>
              <a:rPr lang="ru-RU" sz="3200" dirty="0" smtClean="0">
                <a:solidFill>
                  <a:prstClr val="black"/>
                </a:solidFill>
              </a:rPr>
              <a:t>схеме: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0" y="1628800"/>
            <a:ext cx="7285755" cy="25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19672" y="4581128"/>
                <a:ext cx="4464496" cy="93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&amp;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bar>
                        </m:e>
                      </m:ac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81128"/>
                <a:ext cx="4464496" cy="939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50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520700"/>
            <a:ext cx="742632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6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38124" cy="51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1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12"/>
            <a:ext cx="8549060" cy="432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43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0" y="260648"/>
            <a:ext cx="7782484" cy="42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6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3" y="620688"/>
            <a:ext cx="7776672" cy="41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54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схемы 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логическим выражениям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соответствия: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316" y="1595536"/>
                <a:ext cx="7704856" cy="5145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bar>
                      <m:barPr>
                        <m:pos m:val="top"/>
                        <m:ctrlPr>
                          <a:rPr lang="ru-RU" sz="3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ba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A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b="0" i="1" smtClean="0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b="0" i="1" smtClean="0">
                        <a:latin typeface="Cambria Math"/>
                      </a:rPr>
                      <m:t>𝐶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342900" indent="-342900">
                  <a:buAutoNum type="arabicPeriod"/>
                </a:pPr>
                <a:endParaRPr lang="ru-RU" sz="3600" dirty="0"/>
              </a:p>
              <a:p>
                <a:pPr marL="342900" indent="-342900">
                  <a:buAutoNum type="arabicPeriod" startAt="2"/>
                </a:pPr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ru-RU" sz="3200" i="1">
                                <a:latin typeface="Cambria Math"/>
                              </a:rPr>
                              <m:t>𝐴</m:t>
                            </m:r>
                          </m:e>
                        </m:ba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el-GR" sz="3200" i="1" dirty="0">
                                <a:latin typeface="Cambria Math"/>
                                <a:sym typeface="Symbol"/>
                              </a:rPr>
                              <m:t>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</m:e>
                        </m:bar>
                      </m:e>
                    </m:d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</m:e>
                        </m:bar>
                      </m:e>
                    </m:d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d>
                      <m:dPr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  <m:r>
                              <a:rPr lang="el-GR" sz="3200" i="1" dirty="0">
                                <a:latin typeface="Cambria Math"/>
                                <a:sym typeface="Symbol"/>
                              </a:rPr>
                              <m:t>ᴧ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</m:e>
                        </m:bar>
                      </m:e>
                    </m:d>
                  </m:oMath>
                </a14:m>
                <a:endParaRPr lang="en-US" sz="3200" dirty="0"/>
              </a:p>
              <a:p>
                <a:pPr marL="342900" indent="-342900">
                  <a:buAutoNum type="arabicPeriod" startAt="2"/>
                </a:pPr>
                <a:endParaRPr lang="ru-RU" sz="3600" dirty="0"/>
              </a:p>
              <a:p>
                <a:pPr marL="342900" indent="-342900"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ba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endParaRPr lang="en-US" sz="3200" dirty="0"/>
              </a:p>
              <a:p>
                <a:r>
                  <a:rPr lang="ru-RU" sz="3600" dirty="0"/>
                  <a:t> </a:t>
                </a:r>
              </a:p>
              <a:p>
                <a:pPr marL="342900" indent="-342900">
                  <a:buAutoNum type="arabicPeriod" startAt="4"/>
                </a:pPr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</m:oMath>
                </a14:m>
                <a:endParaRPr lang="en-US" sz="3200" dirty="0"/>
              </a:p>
              <a:p>
                <a:pPr marL="342900" indent="-342900">
                  <a:buAutoNum type="arabicPeriod" startAt="4"/>
                </a:pPr>
                <a:endParaRPr lang="ru-RU" sz="3600" dirty="0"/>
              </a:p>
              <a:p>
                <a:r>
                  <a:rPr lang="en-US" sz="3600" dirty="0"/>
                  <a:t>5.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𝑞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ᴠ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l-GR" sz="3200" i="1" dirty="0">
                            <a:latin typeface="Cambria Math"/>
                            <a:sym typeface="Symbol"/>
                          </a:rPr>
                          <m:t>ᴧ</m:t>
                        </m:r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𝑞</m:t>
                            </m:r>
                          </m:e>
                        </m:bar>
                      </m:e>
                    </m:ba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6" y="1595536"/>
                <a:ext cx="7704856" cy="5145832"/>
              </a:xfrm>
              <a:prstGeom prst="rect">
                <a:avLst/>
              </a:prstGeom>
              <a:blipFill>
                <a:blip r:embed="rId2"/>
                <a:stretch>
                  <a:fillRect l="-2454" b="-3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67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для дистанционного урока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292494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Решить логические выражения с помощью таблиц соответствия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6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47664" y="332656"/>
                <a:ext cx="6192688" cy="6041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3200" i="1">
                            <a:latin typeface="Cambria Math"/>
                          </a:rPr>
                          <m:t>(</m:t>
                        </m:r>
                        <m:r>
                          <a:rPr lang="ru-RU" sz="3200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  <m:r>
                          <a:rPr lang="ru-RU" sz="3200" i="1">
                            <a:latin typeface="Cambria Math"/>
                          </a:rPr>
                          <m:t>𝐵</m:t>
                        </m:r>
                        <m:r>
                          <a:rPr lang="ru-RU" sz="32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200" dirty="0">
                            <a:sym typeface="Symbol"/>
                          </a:rPr>
                          <m:t></m:t>
                        </m:r>
                        <m:r>
                          <a:rPr lang="ru-RU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</m:e>
                        </m:bar>
                        <m:r>
                          <a:rPr lang="ru-RU" sz="3200" i="1">
                            <a:latin typeface="Cambria Math"/>
                          </a:rPr>
                          <m:t>)</m:t>
                        </m:r>
                      </m:e>
                    </m:ba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3200" dirty="0">
                            <a:sym typeface="Symbol"/>
                          </a:rPr>
                          <m:t>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ba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/>
                  <a:t>5.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</m:ba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3200" dirty="0">
                            <a:sym typeface="Symbol"/>
                          </a:rPr>
                          <m:t>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sz="3200" dirty="0">
                            <a:sym typeface="Symbol"/>
                          </a:rPr>
                          <m:t></m:t>
                        </m:r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</m:oMath>
                </a14:m>
                <a:endParaRPr lang="ru-RU" sz="3200" dirty="0"/>
              </a:p>
              <a:p>
                <a:endParaRPr lang="ru-RU" sz="3200" dirty="0"/>
              </a:p>
              <a:p>
                <a:r>
                  <a:rPr lang="ru-RU" sz="3200" dirty="0"/>
                  <a:t>6.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32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3200" dirty="0">
                            <a:sym typeface="Symbol"/>
                          </a:rPr>
                          <m:t>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m:rPr>
                        <m:nor/>
                      </m:rPr>
                      <a:rPr lang="en-US" sz="3200" dirty="0">
                        <a:sym typeface="Symbol"/>
                      </a:rPr>
                      <m:t>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32656"/>
                <a:ext cx="6192688" cy="6041397"/>
              </a:xfrm>
              <a:prstGeom prst="rect">
                <a:avLst/>
              </a:prstGeom>
              <a:blipFill rotWithShape="1">
                <a:blip r:embed="rId2"/>
                <a:stretch>
                  <a:fillRect l="-2559" b="-2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2" y="1484784"/>
            <a:ext cx="7854060" cy="49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27784" y="200404"/>
                <a:ext cx="3082511" cy="762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3200" i="1">
                            <a:latin typeface="Cambria Math"/>
                          </a:rPr>
                          <m:t>(</m:t>
                        </m:r>
                        <m:r>
                          <a:rPr lang="ru-RU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r>
                          <a:rPr lang="ru-RU" sz="3200" i="1">
                            <a:latin typeface="Cambria Math"/>
                          </a:rPr>
                          <m:t>𝐵</m:t>
                        </m:r>
                        <m:r>
                          <a:rPr lang="ru-RU" sz="3200" i="1">
                            <a:latin typeface="Cambria Math"/>
                          </a:rPr>
                          <m:t>)ᴧ(</m:t>
                        </m:r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ᴠ</m:t>
                        </m:r>
                        <m:bar>
                          <m:barPr>
                            <m:pos m:val="top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</m:e>
                        </m:bar>
                        <m:r>
                          <a:rPr lang="ru-RU" sz="3200" i="1">
                            <a:latin typeface="Cambria Math"/>
                          </a:rPr>
                          <m:t>)</m:t>
                        </m:r>
                      </m:e>
                    </m:ba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00404"/>
                <a:ext cx="3082511" cy="762132"/>
              </a:xfrm>
              <a:prstGeom prst="rect">
                <a:avLst/>
              </a:prstGeom>
              <a:blipFill rotWithShape="1">
                <a:blip r:embed="rId3"/>
                <a:stretch>
                  <a:fillRect l="-4941" b="-22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86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5736" y="188640"/>
                <a:ext cx="39591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ᴠ(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88640"/>
                <a:ext cx="395916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84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1336"/>
            <a:ext cx="8408665" cy="51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8" y="1340768"/>
            <a:ext cx="8258946" cy="53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35696" y="181032"/>
                <a:ext cx="4273157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)ᴧ(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)ᴧ(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𝐶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81032"/>
                <a:ext cx="4273157" cy="642868"/>
              </a:xfrm>
              <a:prstGeom prst="rect">
                <a:avLst/>
              </a:prstGeom>
              <a:blipFill rotWithShape="1">
                <a:blip r:embed="rId3"/>
                <a:stretch>
                  <a:fillRect l="-3566" t="-3810" b="-30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11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379136" cy="53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0337" y="260648"/>
                <a:ext cx="32766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ᴠ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l-GR" sz="3200" i="1" dirty="0">
                        <a:latin typeface="Cambria Math"/>
                        <a:sym typeface="Symbol"/>
                      </a:rPr>
                      <m:t>ᴧ</m:t>
                    </m:r>
                    <m:bar>
                      <m:barPr>
                        <m:pos m:val="top"/>
                        <m:ctrlPr>
                          <a:rPr lang="ru-RU" sz="32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l-GR" sz="3200" i="1" dirty="0">
                            <a:latin typeface="Cambria Math"/>
                            <a:sym typeface="Symbol"/>
                          </a:rPr>
                          <m:t>ᴧ</m:t>
                        </m:r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</m:ba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337" y="260648"/>
                <a:ext cx="327666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842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76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43608" y="404664"/>
                <a:ext cx="7704856" cy="5188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000" dirty="0">
                    <a:solidFill>
                      <a:srgbClr val="FF0000"/>
                    </a:solidFill>
                  </a:rPr>
                  <a:t>    Построить логические схемы</a:t>
                </a:r>
                <a:r>
                  <a:rPr lang="ru-RU" sz="4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endParaRPr lang="ru-RU" sz="32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ru-RU" sz="3600" dirty="0">
                    <a:solidFill>
                      <a:prstClr val="black"/>
                    </a:solidFill>
                  </a:rPr>
                  <a:t>1.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ba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m:rPr>
                        <m:nor/>
                      </m:rPr>
                      <a:rPr lang="en-US" sz="36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/>
                          </a:rPr>
                          <m:t>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m:rPr>
                        <m:nor/>
                      </m:rPr>
                      <a:rPr lang="en-US" sz="36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d>
                      <m:d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V</m:t>
                        </m:r>
                        <m:bar>
                          <m:barPr>
                            <m:pos m:val="top"/>
                            <m:ctrlP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bar>
                      </m:e>
                    </m:d>
                    <m:r>
                      <m:rPr>
                        <m:nor/>
                      </m:rPr>
                      <a:rPr lang="en-US" sz="36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/>
                          </a:rPr>
                          <m:t>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bar>
                  </m:oMath>
                </a14:m>
                <a:endParaRPr lang="ru-RU" sz="3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ru-RU" sz="3600" dirty="0"/>
                  <a:t>    2.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V</m:t>
                        </m:r>
                        <m:r>
                          <a:rPr lang="en-US" sz="3600" i="1">
                            <a:latin typeface="Cambria Math"/>
                          </a:rPr>
                          <m:t>𝐵</m:t>
                        </m:r>
                      </m:e>
                    </m:ba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/>
                  <a:t>    3.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𝐶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a:rPr lang="en-US" sz="36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𝐵</m:t>
                        </m:r>
                      </m:e>
                    </m:ba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/>
                  <a:t>    4.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/>
                          </a:rPr>
                          <m:t></m:t>
                        </m:r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</m:ba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bar>
                      <m:barPr>
                        <m:pos m:val="top"/>
                        <m:ctrlPr>
                          <a:rPr lang="ru-RU" sz="36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a:rPr lang="en-US" sz="36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r>
                      <a:rPr lang="en-US" sz="3600" i="1">
                        <a:latin typeface="Cambria Math"/>
                      </a:rPr>
                      <m:t>𝐶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b="0" dirty="0"/>
                  <a:t>    5.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/>
                          </a:rPr>
                          <m:t></m:t>
                        </m:r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𝐵</m:t>
                            </m:r>
                          </m:e>
                        </m:ba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V</m:t>
                        </m:r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𝐶</m:t>
                            </m:r>
                          </m:e>
                        </m:bar>
                      </m:e>
                    </m:d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V</m:t>
                        </m:r>
                        <m:r>
                          <a:rPr lang="en-US" sz="360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V</m:t>
                        </m:r>
                        <m:r>
                          <a:rPr lang="en-US" sz="36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endParaRPr lang="ru-RU" sz="3600" i="1" dirty="0">
                  <a:latin typeface="Cambria Math" panose="02040503050406030204" pitchFamily="18" charset="0"/>
                </a:endParaRPr>
              </a:p>
              <a:p>
                <a:r>
                  <a:rPr lang="ru-RU" sz="3600" dirty="0"/>
                  <a:t>    6.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𝐵</m:t>
                            </m:r>
                          </m:e>
                        </m:ba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V</m:t>
                        </m:r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𝐵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/>
                          </a:rPr>
                          <m:t></m:t>
                        </m:r>
                        <m:bar>
                          <m:barPr>
                            <m:pos m:val="top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𝐶</m:t>
                            </m:r>
                          </m:e>
                        </m:bar>
                      </m:e>
                    </m:d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V</m:t>
                    </m:r>
                    <m:bar>
                      <m:barPr>
                        <m:pos m:val="top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3600" b="0" i="1" smtClean="0">
                            <a:latin typeface="Cambria Math"/>
                          </a:rPr>
                          <m:t>𝐴</m:t>
                        </m:r>
                      </m:e>
                    </m:ba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/>
                      </a:rPr>
                      <m:t></m:t>
                    </m:r>
                    <m:bar>
                      <m:barPr>
                        <m:pos m:val="top"/>
                        <m:ctrlPr>
                          <a:rPr lang="en-US" sz="3600" i="1" dirty="0" smtClean="0">
                            <a:latin typeface="Cambria Math"/>
                            <a:sym typeface="Symbol"/>
                          </a:rPr>
                        </m:ctrlPr>
                      </m:barPr>
                      <m:e>
                        <m:r>
                          <a:rPr lang="en-US" sz="3600" b="0" i="1" dirty="0" smtClean="0">
                            <a:latin typeface="Cambria Math"/>
                            <a:sym typeface="Symbol"/>
                          </a:rPr>
                          <m:t>𝐵</m:t>
                        </m:r>
                      </m:e>
                    </m:ba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4664"/>
                <a:ext cx="7704856" cy="5188600"/>
              </a:xfrm>
              <a:prstGeom prst="rect">
                <a:avLst/>
              </a:prstGeom>
              <a:blipFill rotWithShape="1">
                <a:blip r:embed="rId2"/>
                <a:stretch>
                  <a:fillRect l="-2373" t="-2113" b="-2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19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0F77B6-E07D-4F1E-8595-1DA908B9BE4E}"/>
              </a:ext>
            </a:extLst>
          </p:cNvPr>
          <p:cNvSpPr/>
          <p:nvPr/>
        </p:nvSpPr>
        <p:spPr>
          <a:xfrm>
            <a:off x="843164" y="1556792"/>
            <a:ext cx="7567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Записать логические выражения по  логической схеме (слайды – 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11÷15):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34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465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Задание для дистанционного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</cp:lastModifiedBy>
  <cp:revision>42</cp:revision>
  <dcterms:created xsi:type="dcterms:W3CDTF">2018-10-16T03:41:24Z</dcterms:created>
  <dcterms:modified xsi:type="dcterms:W3CDTF">2022-01-27T16:31:55Z</dcterms:modified>
</cp:coreProperties>
</file>